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slideMasters/slideMaster1.xml" ContentType="application/vnd.openxmlformats-officedocument.presentationml.slide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3"/>
  </p:sldMasterIdLst>
  <p:notesMasterIdLst>
    <p:notesMasterId r:id="rId36"/>
  </p:notesMasterIdLst>
  <p:handoutMasterIdLst>
    <p:handoutMasterId r:id="rId37"/>
  </p:handoutMasterIdLst>
  <p:sldIdLst>
    <p:sldId id="256" r:id="rId4"/>
    <p:sldId id="257" r:id="rId5"/>
    <p:sldId id="258" r:id="rId6"/>
    <p:sldId id="342" r:id="rId7"/>
    <p:sldId id="365" r:id="rId8"/>
    <p:sldId id="368" r:id="rId9"/>
    <p:sldId id="366" r:id="rId10"/>
    <p:sldId id="378" r:id="rId11"/>
    <p:sldId id="379" r:id="rId12"/>
    <p:sldId id="381" r:id="rId13"/>
    <p:sldId id="382" r:id="rId14"/>
    <p:sldId id="383" r:id="rId15"/>
    <p:sldId id="377" r:id="rId16"/>
    <p:sldId id="369" r:id="rId17"/>
    <p:sldId id="384" r:id="rId18"/>
    <p:sldId id="385" r:id="rId19"/>
    <p:sldId id="386" r:id="rId20"/>
    <p:sldId id="370" r:id="rId21"/>
    <p:sldId id="367" r:id="rId22"/>
    <p:sldId id="371" r:id="rId23"/>
    <p:sldId id="372" r:id="rId24"/>
    <p:sldId id="373" r:id="rId25"/>
    <p:sldId id="374" r:id="rId26"/>
    <p:sldId id="375" r:id="rId27"/>
    <p:sldId id="376" r:id="rId28"/>
    <p:sldId id="387" r:id="rId29"/>
    <p:sldId id="388" r:id="rId30"/>
    <p:sldId id="380" r:id="rId31"/>
    <p:sldId id="325" r:id="rId32"/>
    <p:sldId id="389" r:id="rId33"/>
    <p:sldId id="272" r:id="rId34"/>
    <p:sldId id="282" r:id="rId35"/>
  </p:sldIdLst>
  <p:sldSz cx="12192000" cy="6858000"/>
  <p:notesSz cx="6858000" cy="9144000"/>
  <p:defaultTextStyle>
    <a:defPPr rtl="0">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11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3164"/>
    <a:srgbClr val="225B5F"/>
    <a:srgbClr val="E6E6E6"/>
    <a:srgbClr val="0F1722"/>
    <a:srgbClr val="348151"/>
    <a:srgbClr val="1B2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90" autoAdjust="0"/>
    <p:restoredTop sz="94660"/>
  </p:normalViewPr>
  <p:slideViewPr>
    <p:cSldViewPr snapToGrid="0" showGuides="1">
      <p:cViewPr varScale="1">
        <p:scale>
          <a:sx n="79" d="100"/>
          <a:sy n="79" d="100"/>
        </p:scale>
        <p:origin x="778" y="72"/>
      </p:cViewPr>
      <p:guideLst>
        <p:guide orient="horz" pos="2160"/>
        <p:guide pos="3840"/>
        <p:guide orient="horz" pos="3113"/>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customXml" Target="../customXml/item3.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antet 1">
            <a:extLst>
              <a:ext uri="{FF2B5EF4-FFF2-40B4-BE49-F238E27FC236}">
                <a16:creationId xmlns:a16="http://schemas.microsoft.com/office/drawing/2014/main" id="{5E4FC509-A25D-4AC1-956B-244FAC61AF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o-RO" dirty="0"/>
          </a:p>
        </p:txBody>
      </p:sp>
      <p:sp>
        <p:nvSpPr>
          <p:cNvPr id="3" name="Substituent dată 2">
            <a:extLst>
              <a:ext uri="{FF2B5EF4-FFF2-40B4-BE49-F238E27FC236}">
                <a16:creationId xmlns:a16="http://schemas.microsoft.com/office/drawing/2014/main" id="{F1EDCBDF-04F2-4646-A118-9A2CBABED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155A0F4-67A8-4DDF-B72F-F078B64BFF36}" type="datetime1">
              <a:rPr lang="ro-RO" smtClean="0"/>
              <a:t>03.11.2025</a:t>
            </a:fld>
            <a:endParaRPr lang="ro-RO" dirty="0"/>
          </a:p>
        </p:txBody>
      </p:sp>
      <p:sp>
        <p:nvSpPr>
          <p:cNvPr id="4" name="Substituent subsol 3">
            <a:extLst>
              <a:ext uri="{FF2B5EF4-FFF2-40B4-BE49-F238E27FC236}">
                <a16:creationId xmlns:a16="http://schemas.microsoft.com/office/drawing/2014/main" id="{95BD4EF4-9023-4CAF-937E-F78CF009DB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o-RO" dirty="0"/>
          </a:p>
        </p:txBody>
      </p:sp>
      <p:sp>
        <p:nvSpPr>
          <p:cNvPr id="5" name="Substituent număr diapozitiv 4">
            <a:extLst>
              <a:ext uri="{FF2B5EF4-FFF2-40B4-BE49-F238E27FC236}">
                <a16:creationId xmlns:a16="http://schemas.microsoft.com/office/drawing/2014/main" id="{C0300887-CA61-4CEF-BD28-E51D6F957D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A00C303-0EDA-42E1-9745-6C6A39A7B5C4}" type="slidenum">
              <a:rPr lang="ro-RO" smtClean="0"/>
              <a:t>‹#›</a:t>
            </a:fld>
            <a:endParaRPr lang="ro-RO" dirty="0"/>
          </a:p>
        </p:txBody>
      </p:sp>
    </p:spTree>
    <p:extLst>
      <p:ext uri="{BB962C8B-B14F-4D97-AF65-F5344CB8AC3E}">
        <p14:creationId xmlns:p14="http://schemas.microsoft.com/office/powerpoint/2010/main" val="3016766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ante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o-RO" noProof="0" dirty="0"/>
          </a:p>
        </p:txBody>
      </p:sp>
      <p:sp>
        <p:nvSpPr>
          <p:cNvPr id="3" name="Substituent dată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873D40-B89D-443E-A396-B604801B68BE}" type="datetime1">
              <a:rPr lang="ro-RO" noProof="0" smtClean="0"/>
              <a:pPr/>
              <a:t>03.11.2025</a:t>
            </a:fld>
            <a:endParaRPr lang="ro-RO" noProof="0" dirty="0"/>
          </a:p>
        </p:txBody>
      </p:sp>
      <p:sp>
        <p:nvSpPr>
          <p:cNvPr id="4" name="Substituent imagine diapozitiv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ro-RO" noProof="0" dirty="0"/>
          </a:p>
        </p:txBody>
      </p:sp>
      <p:sp>
        <p:nvSpPr>
          <p:cNvPr id="5" name="Substituent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o-RO" noProof="0" dirty="0"/>
              <a:t>Editați stilurile de text coordonator</a:t>
            </a:r>
          </a:p>
          <a:p>
            <a:pPr lvl="1" rtl="0"/>
            <a:r>
              <a:rPr lang="ro-RO" noProof="0" dirty="0"/>
              <a:t>Al doilea nivel</a:t>
            </a:r>
          </a:p>
          <a:p>
            <a:pPr lvl="2" rtl="0"/>
            <a:r>
              <a:rPr lang="ro-RO" noProof="0" dirty="0"/>
              <a:t>Al treilea nivel</a:t>
            </a:r>
          </a:p>
          <a:p>
            <a:pPr lvl="3" rtl="0"/>
            <a:r>
              <a:rPr lang="ro-RO" noProof="0" dirty="0"/>
              <a:t>Al patrulea nivel</a:t>
            </a:r>
          </a:p>
          <a:p>
            <a:pPr lvl="4" rtl="0"/>
            <a:r>
              <a:rPr lang="ro-RO" noProof="0" dirty="0"/>
              <a:t>Al cincilea nivel</a:t>
            </a:r>
          </a:p>
        </p:txBody>
      </p:sp>
      <p:sp>
        <p:nvSpPr>
          <p:cNvPr id="6" name="Substituent subsol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o-RO" noProof="0" dirty="0"/>
          </a:p>
        </p:txBody>
      </p:sp>
      <p:sp>
        <p:nvSpPr>
          <p:cNvPr id="7" name="Substituent număr diapozitiv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FC40A10-6036-4879-816D-55C01FC94846}" type="slidenum">
              <a:rPr lang="ro-RO" noProof="0" smtClean="0"/>
              <a:t>‹#›</a:t>
            </a:fld>
            <a:endParaRPr lang="ro-RO" noProof="0" dirty="0"/>
          </a:p>
        </p:txBody>
      </p:sp>
    </p:spTree>
    <p:extLst>
      <p:ext uri="{BB962C8B-B14F-4D97-AF65-F5344CB8AC3E}">
        <p14:creationId xmlns:p14="http://schemas.microsoft.com/office/powerpoint/2010/main" val="7657396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1</a:t>
            </a:fld>
            <a:endParaRPr lang="ro-RO" dirty="0"/>
          </a:p>
        </p:txBody>
      </p:sp>
    </p:spTree>
    <p:extLst>
      <p:ext uri="{BB962C8B-B14F-4D97-AF65-F5344CB8AC3E}">
        <p14:creationId xmlns:p14="http://schemas.microsoft.com/office/powerpoint/2010/main" val="384833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1EA6C-73BE-807F-F766-D87F08BE0852}"/>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D01D7092-5D8E-1ED3-20A4-090D9E7E9466}"/>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49493427-2522-5E70-0450-7EEA28E4C888}"/>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FC0309B9-0D8E-BFA5-F716-A04CA0E14712}"/>
              </a:ext>
            </a:extLst>
          </p:cNvPr>
          <p:cNvSpPr>
            <a:spLocks noGrp="1"/>
          </p:cNvSpPr>
          <p:nvPr>
            <p:ph type="sldNum" sz="quarter" idx="10"/>
          </p:nvPr>
        </p:nvSpPr>
        <p:spPr/>
        <p:txBody>
          <a:bodyPr rtlCol="0"/>
          <a:lstStyle/>
          <a:p>
            <a:pPr rtl="0"/>
            <a:fld id="{6FC40A10-6036-4879-816D-55C01FC94846}" type="slidenum">
              <a:rPr lang="ro-RO" smtClean="0"/>
              <a:t>13</a:t>
            </a:fld>
            <a:endParaRPr lang="ro-RO" dirty="0"/>
          </a:p>
        </p:txBody>
      </p:sp>
    </p:spTree>
    <p:extLst>
      <p:ext uri="{BB962C8B-B14F-4D97-AF65-F5344CB8AC3E}">
        <p14:creationId xmlns:p14="http://schemas.microsoft.com/office/powerpoint/2010/main" val="2059461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D0C31-6227-8825-40AC-DDDD4687CA51}"/>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8727A3FE-8E69-1F34-45EA-E21912AE1A51}"/>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F2A8E3C9-4DE1-406D-4391-9B56F7B2087C}"/>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3A3D2AE0-11F1-E129-25F2-3E772D0B4AA8}"/>
              </a:ext>
            </a:extLst>
          </p:cNvPr>
          <p:cNvSpPr>
            <a:spLocks noGrp="1"/>
          </p:cNvSpPr>
          <p:nvPr>
            <p:ph type="sldNum" sz="quarter" idx="10"/>
          </p:nvPr>
        </p:nvSpPr>
        <p:spPr/>
        <p:txBody>
          <a:bodyPr rtlCol="0"/>
          <a:lstStyle/>
          <a:p>
            <a:pPr rtl="0"/>
            <a:fld id="{6FC40A10-6036-4879-816D-55C01FC94846}" type="slidenum">
              <a:rPr lang="ro-RO" smtClean="0"/>
              <a:t>15</a:t>
            </a:fld>
            <a:endParaRPr lang="ro-RO" dirty="0"/>
          </a:p>
        </p:txBody>
      </p:sp>
    </p:spTree>
    <p:extLst>
      <p:ext uri="{BB962C8B-B14F-4D97-AF65-F5344CB8AC3E}">
        <p14:creationId xmlns:p14="http://schemas.microsoft.com/office/powerpoint/2010/main" val="3512139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2968D-469A-DD96-87C3-A3ACD2E61CE4}"/>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9E923469-388C-03D4-3D38-9A4C437E7970}"/>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B043C682-DE5A-10F5-985B-A0B1104081A0}"/>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11C5657F-7308-DED6-0D2A-18269589882B}"/>
              </a:ext>
            </a:extLst>
          </p:cNvPr>
          <p:cNvSpPr>
            <a:spLocks noGrp="1"/>
          </p:cNvSpPr>
          <p:nvPr>
            <p:ph type="sldNum" sz="quarter" idx="10"/>
          </p:nvPr>
        </p:nvSpPr>
        <p:spPr/>
        <p:txBody>
          <a:bodyPr rtlCol="0"/>
          <a:lstStyle/>
          <a:p>
            <a:pPr rtl="0"/>
            <a:fld id="{6FC40A10-6036-4879-816D-55C01FC94846}" type="slidenum">
              <a:rPr lang="ro-RO" smtClean="0"/>
              <a:t>16</a:t>
            </a:fld>
            <a:endParaRPr lang="ro-RO" dirty="0"/>
          </a:p>
        </p:txBody>
      </p:sp>
    </p:spTree>
    <p:extLst>
      <p:ext uri="{BB962C8B-B14F-4D97-AF65-F5344CB8AC3E}">
        <p14:creationId xmlns:p14="http://schemas.microsoft.com/office/powerpoint/2010/main" val="3873141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1E16C-649F-DBF3-090F-0016B83183B1}"/>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B6D52588-9C6A-1C5D-4612-7E922FEE5988}"/>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C773BB26-5193-ED66-2EA0-31EB9445FF14}"/>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D04F359D-44CC-02AB-4507-F4F0A75306B2}"/>
              </a:ext>
            </a:extLst>
          </p:cNvPr>
          <p:cNvSpPr>
            <a:spLocks noGrp="1"/>
          </p:cNvSpPr>
          <p:nvPr>
            <p:ph type="sldNum" sz="quarter" idx="10"/>
          </p:nvPr>
        </p:nvSpPr>
        <p:spPr/>
        <p:txBody>
          <a:bodyPr rtlCol="0"/>
          <a:lstStyle/>
          <a:p>
            <a:pPr rtl="0"/>
            <a:fld id="{6FC40A10-6036-4879-816D-55C01FC94846}" type="slidenum">
              <a:rPr lang="ro-RO" smtClean="0"/>
              <a:t>17</a:t>
            </a:fld>
            <a:endParaRPr lang="ro-RO" dirty="0"/>
          </a:p>
        </p:txBody>
      </p:sp>
    </p:spTree>
    <p:extLst>
      <p:ext uri="{BB962C8B-B14F-4D97-AF65-F5344CB8AC3E}">
        <p14:creationId xmlns:p14="http://schemas.microsoft.com/office/powerpoint/2010/main" val="2112086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823F7-7B3B-2453-F680-5EF9EF586129}"/>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BE77AD50-6B7B-2759-EF96-9D89158F45A1}"/>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8AAFDCBC-9764-11BD-7CC6-8970B32DCDC9}"/>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65CE4632-4E3E-FC8F-A826-9728F62F8884}"/>
              </a:ext>
            </a:extLst>
          </p:cNvPr>
          <p:cNvSpPr>
            <a:spLocks noGrp="1"/>
          </p:cNvSpPr>
          <p:nvPr>
            <p:ph type="sldNum" sz="quarter" idx="10"/>
          </p:nvPr>
        </p:nvSpPr>
        <p:spPr/>
        <p:txBody>
          <a:bodyPr rtlCol="0"/>
          <a:lstStyle/>
          <a:p>
            <a:pPr rtl="0"/>
            <a:fld id="{6FC40A10-6036-4879-816D-55C01FC94846}" type="slidenum">
              <a:rPr lang="ro-RO" smtClean="0"/>
              <a:t>18</a:t>
            </a:fld>
            <a:endParaRPr lang="ro-RO" dirty="0"/>
          </a:p>
        </p:txBody>
      </p:sp>
    </p:spTree>
    <p:extLst>
      <p:ext uri="{BB962C8B-B14F-4D97-AF65-F5344CB8AC3E}">
        <p14:creationId xmlns:p14="http://schemas.microsoft.com/office/powerpoint/2010/main" val="4007458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E936C-1DB4-FD43-FD34-854D74C3303A}"/>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095EE1F4-3A0C-ED79-DF67-07AAAAE85E62}"/>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D1985D0D-4041-84BF-0657-7E6367FB7EAC}"/>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684BC34D-5591-C075-CF02-1DE470C6C7FA}"/>
              </a:ext>
            </a:extLst>
          </p:cNvPr>
          <p:cNvSpPr>
            <a:spLocks noGrp="1"/>
          </p:cNvSpPr>
          <p:nvPr>
            <p:ph type="sldNum" sz="quarter" idx="10"/>
          </p:nvPr>
        </p:nvSpPr>
        <p:spPr/>
        <p:txBody>
          <a:bodyPr rtlCol="0"/>
          <a:lstStyle/>
          <a:p>
            <a:pPr rtl="0"/>
            <a:fld id="{6FC40A10-6036-4879-816D-55C01FC94846}" type="slidenum">
              <a:rPr lang="ro-RO" smtClean="0"/>
              <a:t>20</a:t>
            </a:fld>
            <a:endParaRPr lang="ro-RO" dirty="0"/>
          </a:p>
        </p:txBody>
      </p:sp>
    </p:spTree>
    <p:extLst>
      <p:ext uri="{BB962C8B-B14F-4D97-AF65-F5344CB8AC3E}">
        <p14:creationId xmlns:p14="http://schemas.microsoft.com/office/powerpoint/2010/main" val="2992467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31008-BC68-5C45-1D50-83090531395D}"/>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EB42618A-BA81-17F9-485F-159705541D46}"/>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2F56CC1E-BF82-B5D0-1985-F56B6C5E6A88}"/>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5255F1C4-E637-FD78-36C7-D6AE5617F787}"/>
              </a:ext>
            </a:extLst>
          </p:cNvPr>
          <p:cNvSpPr>
            <a:spLocks noGrp="1"/>
          </p:cNvSpPr>
          <p:nvPr>
            <p:ph type="sldNum" sz="quarter" idx="10"/>
          </p:nvPr>
        </p:nvSpPr>
        <p:spPr/>
        <p:txBody>
          <a:bodyPr rtlCol="0"/>
          <a:lstStyle/>
          <a:p>
            <a:pPr rtl="0"/>
            <a:fld id="{6FC40A10-6036-4879-816D-55C01FC94846}" type="slidenum">
              <a:rPr lang="ro-RO" smtClean="0"/>
              <a:t>21</a:t>
            </a:fld>
            <a:endParaRPr lang="ro-RO" dirty="0"/>
          </a:p>
        </p:txBody>
      </p:sp>
    </p:spTree>
    <p:extLst>
      <p:ext uri="{BB962C8B-B14F-4D97-AF65-F5344CB8AC3E}">
        <p14:creationId xmlns:p14="http://schemas.microsoft.com/office/powerpoint/2010/main" val="33049606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70681-0262-BF33-8510-389D4930FFBF}"/>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4C39741D-E79E-A7DA-C841-5495ED00B8B5}"/>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B6292EE4-D0A4-F7E8-FDC7-DB88CCC849B9}"/>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27B28848-99B3-C95F-7D16-4FF2702B4254}"/>
              </a:ext>
            </a:extLst>
          </p:cNvPr>
          <p:cNvSpPr>
            <a:spLocks noGrp="1"/>
          </p:cNvSpPr>
          <p:nvPr>
            <p:ph type="sldNum" sz="quarter" idx="10"/>
          </p:nvPr>
        </p:nvSpPr>
        <p:spPr/>
        <p:txBody>
          <a:bodyPr rtlCol="0"/>
          <a:lstStyle/>
          <a:p>
            <a:pPr rtl="0"/>
            <a:fld id="{6FC40A10-6036-4879-816D-55C01FC94846}" type="slidenum">
              <a:rPr lang="ro-RO" smtClean="0"/>
              <a:t>23</a:t>
            </a:fld>
            <a:endParaRPr lang="ro-RO" dirty="0"/>
          </a:p>
        </p:txBody>
      </p:sp>
    </p:spTree>
    <p:extLst>
      <p:ext uri="{BB962C8B-B14F-4D97-AF65-F5344CB8AC3E}">
        <p14:creationId xmlns:p14="http://schemas.microsoft.com/office/powerpoint/2010/main" val="3499660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0E9A9-3DA8-30A8-0733-C8AE9B842E38}"/>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C6973BF8-7A1A-42A5-1868-9F1C7E0CC04E}"/>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3C534AE0-4875-B5BD-9352-32CB758606C6}"/>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8E3FE778-25E7-E8A9-9F40-D082D2C170E5}"/>
              </a:ext>
            </a:extLst>
          </p:cNvPr>
          <p:cNvSpPr>
            <a:spLocks noGrp="1"/>
          </p:cNvSpPr>
          <p:nvPr>
            <p:ph type="sldNum" sz="quarter" idx="10"/>
          </p:nvPr>
        </p:nvSpPr>
        <p:spPr/>
        <p:txBody>
          <a:bodyPr rtlCol="0"/>
          <a:lstStyle/>
          <a:p>
            <a:pPr rtl="0"/>
            <a:fld id="{6FC40A10-6036-4879-816D-55C01FC94846}" type="slidenum">
              <a:rPr lang="ro-RO" smtClean="0"/>
              <a:t>24</a:t>
            </a:fld>
            <a:endParaRPr lang="ro-RO" dirty="0"/>
          </a:p>
        </p:txBody>
      </p:sp>
    </p:spTree>
    <p:extLst>
      <p:ext uri="{BB962C8B-B14F-4D97-AF65-F5344CB8AC3E}">
        <p14:creationId xmlns:p14="http://schemas.microsoft.com/office/powerpoint/2010/main" val="476891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251C2-2B85-C136-55BF-D9B8FE58141A}"/>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49CA4A9C-C243-5AF4-4109-CE0AC76CB819}"/>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85EA25FD-6C69-3738-CFD0-96591EFF0AAC}"/>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9E71B0DC-6B26-0574-B0EA-4F8DF5315FE3}"/>
              </a:ext>
            </a:extLst>
          </p:cNvPr>
          <p:cNvSpPr>
            <a:spLocks noGrp="1"/>
          </p:cNvSpPr>
          <p:nvPr>
            <p:ph type="sldNum" sz="quarter" idx="10"/>
          </p:nvPr>
        </p:nvSpPr>
        <p:spPr/>
        <p:txBody>
          <a:bodyPr rtlCol="0"/>
          <a:lstStyle/>
          <a:p>
            <a:pPr rtl="0"/>
            <a:fld id="{6FC40A10-6036-4879-816D-55C01FC94846}" type="slidenum">
              <a:rPr lang="ro-RO" smtClean="0"/>
              <a:t>26</a:t>
            </a:fld>
            <a:endParaRPr lang="ro-RO" dirty="0"/>
          </a:p>
        </p:txBody>
      </p:sp>
    </p:spTree>
    <p:extLst>
      <p:ext uri="{BB962C8B-B14F-4D97-AF65-F5344CB8AC3E}">
        <p14:creationId xmlns:p14="http://schemas.microsoft.com/office/powerpoint/2010/main" val="2608178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2</a:t>
            </a:fld>
            <a:endParaRPr lang="ro-RO" dirty="0"/>
          </a:p>
        </p:txBody>
      </p:sp>
    </p:spTree>
    <p:extLst>
      <p:ext uri="{BB962C8B-B14F-4D97-AF65-F5344CB8AC3E}">
        <p14:creationId xmlns:p14="http://schemas.microsoft.com/office/powerpoint/2010/main" val="2901811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C1C36-5A34-FE27-CE93-7EB7E4E125A4}"/>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1F0E940C-F4D2-CAE9-1C47-09CABCBED2DA}"/>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B7F88A9A-7D2B-E03C-7A42-F05766FF18BB}"/>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88A0523C-AD13-87CA-32F6-B6AEA715D363}"/>
              </a:ext>
            </a:extLst>
          </p:cNvPr>
          <p:cNvSpPr>
            <a:spLocks noGrp="1"/>
          </p:cNvSpPr>
          <p:nvPr>
            <p:ph type="sldNum" sz="quarter" idx="10"/>
          </p:nvPr>
        </p:nvSpPr>
        <p:spPr/>
        <p:txBody>
          <a:bodyPr rtlCol="0"/>
          <a:lstStyle/>
          <a:p>
            <a:pPr rtl="0"/>
            <a:fld id="{6FC40A10-6036-4879-816D-55C01FC94846}" type="slidenum">
              <a:rPr lang="ro-RO" smtClean="0"/>
              <a:t>27</a:t>
            </a:fld>
            <a:endParaRPr lang="ro-RO" dirty="0"/>
          </a:p>
        </p:txBody>
      </p:sp>
    </p:spTree>
    <p:extLst>
      <p:ext uri="{BB962C8B-B14F-4D97-AF65-F5344CB8AC3E}">
        <p14:creationId xmlns:p14="http://schemas.microsoft.com/office/powerpoint/2010/main" val="2848666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31</a:t>
            </a:fld>
            <a:endParaRPr lang="ro-RO" dirty="0"/>
          </a:p>
        </p:txBody>
      </p:sp>
    </p:spTree>
    <p:extLst>
      <p:ext uri="{BB962C8B-B14F-4D97-AF65-F5344CB8AC3E}">
        <p14:creationId xmlns:p14="http://schemas.microsoft.com/office/powerpoint/2010/main" val="724828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32</a:t>
            </a:fld>
            <a:endParaRPr lang="ro-RO" dirty="0"/>
          </a:p>
        </p:txBody>
      </p:sp>
    </p:spTree>
    <p:extLst>
      <p:ext uri="{BB962C8B-B14F-4D97-AF65-F5344CB8AC3E}">
        <p14:creationId xmlns:p14="http://schemas.microsoft.com/office/powerpoint/2010/main" val="3725286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3</a:t>
            </a:fld>
            <a:endParaRPr lang="ro-RO" dirty="0"/>
          </a:p>
        </p:txBody>
      </p:sp>
    </p:spTree>
    <p:extLst>
      <p:ext uri="{BB962C8B-B14F-4D97-AF65-F5344CB8AC3E}">
        <p14:creationId xmlns:p14="http://schemas.microsoft.com/office/powerpoint/2010/main" val="1787154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7704C-E290-D37A-3A05-E004F498600C}"/>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ADAC2838-3D9E-29FE-AB19-1A10A2A85FA1}"/>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C9BCCB10-4706-4243-2926-6B26253AF1EB}"/>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921F957D-EB2B-F637-9E95-3334853D3008}"/>
              </a:ext>
            </a:extLst>
          </p:cNvPr>
          <p:cNvSpPr>
            <a:spLocks noGrp="1"/>
          </p:cNvSpPr>
          <p:nvPr>
            <p:ph type="sldNum" sz="quarter" idx="10"/>
          </p:nvPr>
        </p:nvSpPr>
        <p:spPr/>
        <p:txBody>
          <a:bodyPr rtlCol="0"/>
          <a:lstStyle/>
          <a:p>
            <a:pPr rtl="0"/>
            <a:fld id="{6FC40A10-6036-4879-816D-55C01FC94846}" type="slidenum">
              <a:rPr lang="ro-RO" smtClean="0"/>
              <a:t>5</a:t>
            </a:fld>
            <a:endParaRPr lang="ro-RO" dirty="0"/>
          </a:p>
        </p:txBody>
      </p:sp>
    </p:spTree>
    <p:extLst>
      <p:ext uri="{BB962C8B-B14F-4D97-AF65-F5344CB8AC3E}">
        <p14:creationId xmlns:p14="http://schemas.microsoft.com/office/powerpoint/2010/main" val="1717617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F7A5A-26DA-A9C0-D38D-32F9E1AB252B}"/>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6DA7D248-97C8-ACA8-DFFF-1FD622BE1969}"/>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022D478A-F4EF-7A48-5E99-15A1CFB9F908}"/>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5CBEA937-8BFE-0A04-D143-FD3777780C90}"/>
              </a:ext>
            </a:extLst>
          </p:cNvPr>
          <p:cNvSpPr>
            <a:spLocks noGrp="1"/>
          </p:cNvSpPr>
          <p:nvPr>
            <p:ph type="sldNum" sz="quarter" idx="10"/>
          </p:nvPr>
        </p:nvSpPr>
        <p:spPr/>
        <p:txBody>
          <a:bodyPr rtlCol="0"/>
          <a:lstStyle/>
          <a:p>
            <a:pPr rtl="0"/>
            <a:fld id="{6FC40A10-6036-4879-816D-55C01FC94846}" type="slidenum">
              <a:rPr lang="ro-RO" smtClean="0"/>
              <a:t>7</a:t>
            </a:fld>
            <a:endParaRPr lang="ro-RO" dirty="0"/>
          </a:p>
        </p:txBody>
      </p:sp>
    </p:spTree>
    <p:extLst>
      <p:ext uri="{BB962C8B-B14F-4D97-AF65-F5344CB8AC3E}">
        <p14:creationId xmlns:p14="http://schemas.microsoft.com/office/powerpoint/2010/main" val="2779938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AA946-01EE-EB6F-FCA9-7B6EB5A89C22}"/>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90646362-5C91-1C75-AFEC-2EBC1D9EA37A}"/>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F8AD735F-AFDA-A68E-FC84-F386CA107C5A}"/>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056488D8-ABBE-62E9-0FA7-08078320BCE3}"/>
              </a:ext>
            </a:extLst>
          </p:cNvPr>
          <p:cNvSpPr>
            <a:spLocks noGrp="1"/>
          </p:cNvSpPr>
          <p:nvPr>
            <p:ph type="sldNum" sz="quarter" idx="10"/>
          </p:nvPr>
        </p:nvSpPr>
        <p:spPr/>
        <p:txBody>
          <a:bodyPr rtlCol="0"/>
          <a:lstStyle/>
          <a:p>
            <a:pPr rtl="0"/>
            <a:fld id="{6FC40A10-6036-4879-816D-55C01FC94846}" type="slidenum">
              <a:rPr lang="ro-RO" smtClean="0"/>
              <a:t>9</a:t>
            </a:fld>
            <a:endParaRPr lang="ro-RO" dirty="0"/>
          </a:p>
        </p:txBody>
      </p:sp>
    </p:spTree>
    <p:extLst>
      <p:ext uri="{BB962C8B-B14F-4D97-AF65-F5344CB8AC3E}">
        <p14:creationId xmlns:p14="http://schemas.microsoft.com/office/powerpoint/2010/main" val="2554834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33200-117D-856A-EC6D-0953CBD70467}"/>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6EE59CC8-59D9-089F-6554-8D70F26DC627}"/>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4A27E6C1-B811-CF24-7842-9B18F96AAC06}"/>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E9896D89-74F4-AAD9-6DFA-5E4B68A3EA87}"/>
              </a:ext>
            </a:extLst>
          </p:cNvPr>
          <p:cNvSpPr>
            <a:spLocks noGrp="1"/>
          </p:cNvSpPr>
          <p:nvPr>
            <p:ph type="sldNum" sz="quarter" idx="10"/>
          </p:nvPr>
        </p:nvSpPr>
        <p:spPr/>
        <p:txBody>
          <a:bodyPr rtlCol="0"/>
          <a:lstStyle/>
          <a:p>
            <a:pPr rtl="0"/>
            <a:fld id="{6FC40A10-6036-4879-816D-55C01FC94846}" type="slidenum">
              <a:rPr lang="ro-RO" smtClean="0"/>
              <a:t>10</a:t>
            </a:fld>
            <a:endParaRPr lang="ro-RO" dirty="0"/>
          </a:p>
        </p:txBody>
      </p:sp>
    </p:spTree>
    <p:extLst>
      <p:ext uri="{BB962C8B-B14F-4D97-AF65-F5344CB8AC3E}">
        <p14:creationId xmlns:p14="http://schemas.microsoft.com/office/powerpoint/2010/main" val="92699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5A949-1BD9-1269-02D1-9C6D3F1D34E2}"/>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DB30A07D-ED12-94DA-6CA1-2C06ADB0CF8F}"/>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4AB81E14-0DC9-98C7-19EA-B68953885DA2}"/>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1F967CB3-1ABD-5285-2759-286DD9031936}"/>
              </a:ext>
            </a:extLst>
          </p:cNvPr>
          <p:cNvSpPr>
            <a:spLocks noGrp="1"/>
          </p:cNvSpPr>
          <p:nvPr>
            <p:ph type="sldNum" sz="quarter" idx="10"/>
          </p:nvPr>
        </p:nvSpPr>
        <p:spPr/>
        <p:txBody>
          <a:bodyPr rtlCol="0"/>
          <a:lstStyle/>
          <a:p>
            <a:pPr rtl="0"/>
            <a:fld id="{6FC40A10-6036-4879-816D-55C01FC94846}" type="slidenum">
              <a:rPr lang="ro-RO" smtClean="0"/>
              <a:t>11</a:t>
            </a:fld>
            <a:endParaRPr lang="ro-RO" dirty="0"/>
          </a:p>
        </p:txBody>
      </p:sp>
    </p:spTree>
    <p:extLst>
      <p:ext uri="{BB962C8B-B14F-4D97-AF65-F5344CB8AC3E}">
        <p14:creationId xmlns:p14="http://schemas.microsoft.com/office/powerpoint/2010/main" val="2350202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57442-9CDE-8A3A-F4D0-FCDBCDEE4901}"/>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19328734-F81F-23DB-435C-B59B9579545E}"/>
              </a:ext>
            </a:extLst>
          </p:cNvPr>
          <p:cNvSpPr>
            <a:spLocks noGrp="1" noRot="1" noChangeAspect="1"/>
          </p:cNvSpPr>
          <p:nvPr>
            <p:ph type="sldImg"/>
          </p:nvPr>
        </p:nvSpPr>
        <p:spPr/>
      </p:sp>
      <p:sp>
        <p:nvSpPr>
          <p:cNvPr id="3" name="Substituent note 2">
            <a:extLst>
              <a:ext uri="{FF2B5EF4-FFF2-40B4-BE49-F238E27FC236}">
                <a16:creationId xmlns:a16="http://schemas.microsoft.com/office/drawing/2014/main" id="{9CF5F54E-64B0-2962-5733-1FFCD5B3875C}"/>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3C0BC7DF-E21C-837C-E3FF-6A3828CB8CB4}"/>
              </a:ext>
            </a:extLst>
          </p:cNvPr>
          <p:cNvSpPr>
            <a:spLocks noGrp="1"/>
          </p:cNvSpPr>
          <p:nvPr>
            <p:ph type="sldNum" sz="quarter" idx="10"/>
          </p:nvPr>
        </p:nvSpPr>
        <p:spPr/>
        <p:txBody>
          <a:bodyPr rtlCol="0"/>
          <a:lstStyle/>
          <a:p>
            <a:pPr rtl="0"/>
            <a:fld id="{6FC40A10-6036-4879-816D-55C01FC94846}" type="slidenum">
              <a:rPr lang="ro-RO" smtClean="0"/>
              <a:t>12</a:t>
            </a:fld>
            <a:endParaRPr lang="ro-RO" dirty="0"/>
          </a:p>
        </p:txBody>
      </p:sp>
    </p:spTree>
    <p:extLst>
      <p:ext uri="{BB962C8B-B14F-4D97-AF65-F5344CB8AC3E}">
        <p14:creationId xmlns:p14="http://schemas.microsoft.com/office/powerpoint/2010/main" val="36668768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zitiv titlu cu siglă">
    <p:spTree>
      <p:nvGrpSpPr>
        <p:cNvPr id="1" name=""/>
        <p:cNvGrpSpPr/>
        <p:nvPr/>
      </p:nvGrpSpPr>
      <p:grpSpPr>
        <a:xfrm>
          <a:off x="0" y="0"/>
          <a:ext cx="0" cy="0"/>
          <a:chOff x="0" y="0"/>
          <a:chExt cx="0" cy="0"/>
        </a:xfrm>
      </p:grpSpPr>
      <p:sp>
        <p:nvSpPr>
          <p:cNvPr id="8" name="Dreptunghi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 name="Titlu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rtlCol="0" anchor="b"/>
          <a:lstStyle>
            <a:lvl1pPr algn="ctr">
              <a:defRPr sz="6000"/>
            </a:lvl1pPr>
          </a:lstStyle>
          <a:p>
            <a:pPr rtl="0"/>
            <a:r>
              <a:rPr lang="ro-RO" noProof="0" dirty="0"/>
              <a:t>FACEȚI CLIC PENTRU A EDITA STILUL DE TITLU COORDONATOR</a:t>
            </a:r>
          </a:p>
        </p:txBody>
      </p:sp>
      <p:sp>
        <p:nvSpPr>
          <p:cNvPr id="4" name="Substituent dată 3">
            <a:extLst>
              <a:ext uri="{FF2B5EF4-FFF2-40B4-BE49-F238E27FC236}">
                <a16:creationId xmlns:a16="http://schemas.microsoft.com/office/drawing/2014/main" id="{7E17A3CB-B083-4E49-9123-A5E47559DCDB}"/>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A8C4102C-4609-416C-A808-0FFE0051DAA1}"/>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7" name="Dreptunghi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3" name="Subtitlu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rtlCol="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o-RO" noProof="0"/>
              <a:t>Faceți clic pentru a edita stilul de subtitlu coordonator</a:t>
            </a:r>
            <a:endParaRPr lang="ro-RO" noProof="0" dirty="0"/>
          </a:p>
        </p:txBody>
      </p:sp>
      <p:sp>
        <p:nvSpPr>
          <p:cNvPr id="10" name="Substituent imagine 9">
            <a:extLst>
              <a:ext uri="{FF2B5EF4-FFF2-40B4-BE49-F238E27FC236}">
                <a16:creationId xmlns:a16="http://schemas.microsoft.com/office/drawing/2014/main" id="{EA313B4B-5B98-4B33-885A-DF7669E72D7A}"/>
              </a:ext>
            </a:extLst>
          </p:cNvPr>
          <p:cNvSpPr>
            <a:spLocks noGrp="1"/>
          </p:cNvSpPr>
          <p:nvPr>
            <p:ph type="pic" sz="quarter" idx="13"/>
          </p:nvPr>
        </p:nvSpPr>
        <p:spPr>
          <a:xfrm>
            <a:off x="5355336" y="1172982"/>
            <a:ext cx="1481328" cy="758952"/>
          </a:xfrm>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676B4374-8F24-43DE-860D-E5C6EA850AB4}"/>
              </a:ext>
            </a:extLst>
          </p:cNvPr>
          <p:cNvGrpSpPr/>
          <p:nvPr userDrawn="1"/>
        </p:nvGrpSpPr>
        <p:grpSpPr>
          <a:xfrm>
            <a:off x="3592857" y="2253996"/>
            <a:ext cx="5059349" cy="100584"/>
            <a:chOff x="3632179" y="2253996"/>
            <a:chExt cx="5059349"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21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3" name="Conector drept 12">
              <a:extLst>
                <a:ext uri="{FF2B5EF4-FFF2-40B4-BE49-F238E27FC236}">
                  <a16:creationId xmlns:a16="http://schemas.microsoft.com/office/drawing/2014/main" id="{64C71ABE-575A-48CF-82B1-EDE8535F3993}"/>
                </a:ext>
              </a:extLst>
            </p:cNvPr>
            <p:cNvCxnSpPr/>
            <p:nvPr userDrawn="1"/>
          </p:nvCxnSpPr>
          <p:spPr>
            <a:xfrm>
              <a:off x="3663971" y="2307679"/>
              <a:ext cx="494270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590944"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grpSp>
        <p:nvGrpSpPr>
          <p:cNvPr id="16" name="Grup 15">
            <a:extLst>
              <a:ext uri="{FF2B5EF4-FFF2-40B4-BE49-F238E27FC236}">
                <a16:creationId xmlns:a16="http://schemas.microsoft.com/office/drawing/2014/main" id="{E9BB74A1-0BEA-4AD8-8138-0641A45D8B40}"/>
              </a:ext>
            </a:extLst>
          </p:cNvPr>
          <p:cNvGrpSpPr/>
          <p:nvPr userDrawn="1"/>
        </p:nvGrpSpPr>
        <p:grpSpPr>
          <a:xfrm>
            <a:off x="4509141" y="5305363"/>
            <a:ext cx="3254397" cy="100584"/>
            <a:chOff x="3506762" y="2253996"/>
            <a:chExt cx="5668705"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506762"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A6085D92-5F70-4097-A2FF-C15B13788D08}"/>
                </a:ext>
              </a:extLst>
            </p:cNvPr>
            <p:cNvCxnSpPr/>
            <p:nvPr userDrawn="1"/>
          </p:nvCxnSpPr>
          <p:spPr>
            <a:xfrm>
              <a:off x="3631690" y="2307679"/>
              <a:ext cx="546551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999887" y="2253996"/>
              <a:ext cx="175580"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spTree>
    <p:extLst>
      <p:ext uri="{BB962C8B-B14F-4D97-AF65-F5344CB8AC3E}">
        <p14:creationId xmlns:p14="http://schemas.microsoft.com/office/powerpoint/2010/main" val="3424638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ție între numere">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p:nvPr>
        </p:nvSpPr>
        <p:spPr>
          <a:xfrm>
            <a:off x="4292016" y="707529"/>
            <a:ext cx="7118056" cy="569086"/>
          </a:xfrm>
        </p:spPr>
        <p:txBody>
          <a:bodyPr lIns="0" tIns="0" rIns="0" bIns="0" rtlCol="0" anchor="b">
            <a:normAutofit/>
          </a:bodyPr>
          <a:lstStyle>
            <a:lvl1pPr algn="l">
              <a:defRPr sz="3600"/>
            </a:lvl1pPr>
          </a:lstStyle>
          <a:p>
            <a:pPr rtl="0"/>
            <a:r>
              <a:rPr lang="ro-RO" noProof="0"/>
              <a:t>Faceți clic pentru a edita stilul de titlu coordonator</a:t>
            </a:r>
            <a:endParaRPr lang="ro-RO" noProof="0" dirty="0"/>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4292016" y="1625821"/>
            <a:ext cx="7096709"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4314481" y="1375202"/>
            <a:ext cx="7877519" cy="100800"/>
            <a:chOff x="245550" y="3240138"/>
            <a:chExt cx="4015976" cy="100800"/>
          </a:xfrm>
        </p:grpSpPr>
        <p:cxnSp>
          <p:nvCxnSpPr>
            <p:cNvPr id="12" name="Conector drept 11">
              <a:extLst>
                <a:ext uri="{FF2B5EF4-FFF2-40B4-BE49-F238E27FC236}">
                  <a16:creationId xmlns:a16="http://schemas.microsoft.com/office/drawing/2014/main" id="{370B72A7-B625-48B8-88E6-BCE2A4DD531E}"/>
                </a:ext>
              </a:extLst>
            </p:cNvPr>
            <p:cNvCxnSpPr>
              <a:cxnSpLocks/>
              <a:endCxn id="13" idx="6"/>
            </p:cNvCxnSpPr>
            <p:nvPr userDrawn="1"/>
          </p:nvCxnSpPr>
          <p:spPr>
            <a:xfrm>
              <a:off x="245550" y="3290538"/>
              <a:ext cx="40159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16" name="Substituent text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783723" y="3301941"/>
            <a:ext cx="3408243" cy="978408"/>
          </a:xfrm>
          <a:prstGeom prst="rect">
            <a:avLst/>
          </a:prstGeom>
          <a:ln w="6350">
            <a:noFill/>
          </a:ln>
        </p:spPr>
        <p:txBody>
          <a:bodyPr lIns="0" tIns="0" rIns="0" bIns="0" rtlCol="0" anchor="ctr" anchorCtr="0">
            <a:noAutofit/>
          </a:bodyPr>
          <a:lstStyle>
            <a:lvl1pPr marL="0" indent="0" algn="l">
              <a:buNone/>
              <a:defRPr sz="7000" b="1">
                <a:ln w="6350">
                  <a:solidFill>
                    <a:schemeClr val="tx1"/>
                  </a:solidFill>
                </a:ln>
                <a:noFill/>
                <a:latin typeface="Tahoma" panose="020B0604030504040204" pitchFamily="34" charset="0"/>
              </a:defRPr>
            </a:lvl1pPr>
          </a:lstStyle>
          <a:p>
            <a:pPr lvl="0" rtl="0"/>
            <a:r>
              <a:rPr lang="ro-RO" noProof="0" dirty="0"/>
              <a:t>12.345 lei</a:t>
            </a:r>
          </a:p>
        </p:txBody>
      </p:sp>
      <p:sp>
        <p:nvSpPr>
          <p:cNvPr id="34" name="Substituent text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716329" y="3394494"/>
            <a:ext cx="5678300" cy="978407"/>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292016" y="3394494"/>
            <a:ext cx="1399099" cy="978407"/>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6" name="Substituent text 15">
            <a:extLst>
              <a:ext uri="{FF2B5EF4-FFF2-40B4-BE49-F238E27FC236}">
                <a16:creationId xmlns:a16="http://schemas.microsoft.com/office/drawing/2014/main" id="{EA5D8D7D-F37C-49AD-98F0-641CE42B8A83}"/>
              </a:ext>
            </a:extLst>
          </p:cNvPr>
          <p:cNvSpPr>
            <a:spLocks noGrp="1"/>
          </p:cNvSpPr>
          <p:nvPr>
            <p:ph type="body" sz="quarter" idx="30" hasCustomPrompt="1"/>
          </p:nvPr>
        </p:nvSpPr>
        <p:spPr>
          <a:xfrm>
            <a:off x="783723" y="4594663"/>
            <a:ext cx="3408243" cy="978408"/>
          </a:xfrm>
          <a:prstGeom prst="rect">
            <a:avLst/>
          </a:prstGeom>
          <a:ln w="6350">
            <a:noFill/>
          </a:ln>
        </p:spPr>
        <p:txBody>
          <a:bodyPr lIns="0" tIns="0" rIns="0" bIns="0" rtlCol="0" anchor="ctr" anchorCtr="0">
            <a:noAutofit/>
          </a:bodyPr>
          <a:lstStyle>
            <a:lvl1pPr marL="0" indent="0" algn="l">
              <a:buNone/>
              <a:defRPr sz="7000" b="1">
                <a:ln w="6350">
                  <a:solidFill>
                    <a:schemeClr val="tx1"/>
                  </a:solidFill>
                </a:ln>
                <a:noFill/>
                <a:latin typeface="Tahoma" panose="020B0604030504040204" pitchFamily="34" charset="0"/>
              </a:defRPr>
            </a:lvl1pPr>
          </a:lstStyle>
          <a:p>
            <a:pPr lvl="0" rtl="0"/>
            <a:r>
              <a:rPr lang="ro-RO" noProof="0" dirty="0"/>
              <a:t>6.789 lei</a:t>
            </a:r>
          </a:p>
        </p:txBody>
      </p:sp>
      <p:sp>
        <p:nvSpPr>
          <p:cNvPr id="27" name="Substituent text 2">
            <a:extLst>
              <a:ext uri="{FF2B5EF4-FFF2-40B4-BE49-F238E27FC236}">
                <a16:creationId xmlns:a16="http://schemas.microsoft.com/office/drawing/2014/main" id="{521FF93D-8384-4E22-8645-BDE6AB983488}"/>
              </a:ext>
            </a:extLst>
          </p:cNvPr>
          <p:cNvSpPr>
            <a:spLocks noGrp="1"/>
          </p:cNvSpPr>
          <p:nvPr>
            <p:ph type="body" idx="31" hasCustomPrompt="1"/>
          </p:nvPr>
        </p:nvSpPr>
        <p:spPr>
          <a:xfrm>
            <a:off x="5716329" y="4687216"/>
            <a:ext cx="5678300" cy="978407"/>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8" name="Substituent text 2">
            <a:extLst>
              <a:ext uri="{FF2B5EF4-FFF2-40B4-BE49-F238E27FC236}">
                <a16:creationId xmlns:a16="http://schemas.microsoft.com/office/drawing/2014/main" id="{BA358F36-EA77-462E-9158-AFDF1D449A1A}"/>
              </a:ext>
            </a:extLst>
          </p:cNvPr>
          <p:cNvSpPr>
            <a:spLocks noGrp="1"/>
          </p:cNvSpPr>
          <p:nvPr>
            <p:ph type="body" idx="32" hasCustomPrompt="1"/>
          </p:nvPr>
        </p:nvSpPr>
        <p:spPr>
          <a:xfrm>
            <a:off x="4292016" y="4687216"/>
            <a:ext cx="1399099" cy="978407"/>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Tree>
    <p:extLst>
      <p:ext uri="{BB962C8B-B14F-4D97-AF65-F5344CB8AC3E}">
        <p14:creationId xmlns:p14="http://schemas.microsoft.com/office/powerpoint/2010/main" val="340411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spect conținut cu cercuri">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3242645"/>
            <a:ext cx="4464049" cy="1177174"/>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4872948"/>
            <a:ext cx="4443165" cy="882062"/>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4581382"/>
            <a:ext cx="3943482" cy="100800"/>
            <a:chOff x="-1228304" y="3240138"/>
            <a:chExt cx="3943482" cy="100800"/>
          </a:xfrm>
        </p:grpSpPr>
        <p:cxnSp>
          <p:nvCxnSpPr>
            <p:cNvPr id="13" name="Conector drep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927524"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614378"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6" name="Substituent text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5533023" y="4551485"/>
            <a:ext cx="5855702" cy="1208079"/>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DC059E4-36DE-4100-8F15-85A9F37E84FE}"/>
              </a:ext>
            </a:extLst>
          </p:cNvPr>
          <p:cNvSpPr/>
          <p:nvPr userDrawn="1"/>
        </p:nvSpPr>
        <p:spPr>
          <a:xfrm>
            <a:off x="3616960" y="859665"/>
            <a:ext cx="2121408" cy="212140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1" name="Oval 20">
            <a:extLst>
              <a:ext uri="{FF2B5EF4-FFF2-40B4-BE49-F238E27FC236}">
                <a16:creationId xmlns:a16="http://schemas.microsoft.com/office/drawing/2014/main" id="{34E475F8-9B44-4A3E-9F99-CF0346C89B8E}"/>
              </a:ext>
            </a:extLst>
          </p:cNvPr>
          <p:cNvSpPr/>
          <p:nvPr userDrawn="1"/>
        </p:nvSpPr>
        <p:spPr>
          <a:xfrm>
            <a:off x="5522965" y="836613"/>
            <a:ext cx="2816352" cy="28163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2" name="Oval 21">
            <a:extLst>
              <a:ext uri="{FF2B5EF4-FFF2-40B4-BE49-F238E27FC236}">
                <a16:creationId xmlns:a16="http://schemas.microsoft.com/office/drawing/2014/main" id="{EF5FAF95-28E9-4D03-884C-A89CBC8B61DC}"/>
              </a:ext>
            </a:extLst>
          </p:cNvPr>
          <p:cNvSpPr/>
          <p:nvPr userDrawn="1"/>
        </p:nvSpPr>
        <p:spPr>
          <a:xfrm>
            <a:off x="8123915" y="859665"/>
            <a:ext cx="3273552" cy="32735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7" name="Substituent text 15">
            <a:extLst>
              <a:ext uri="{FF2B5EF4-FFF2-40B4-BE49-F238E27FC236}">
                <a16:creationId xmlns:a16="http://schemas.microsoft.com/office/drawing/2014/main" id="{5F221D05-AC12-4B7C-A00B-E28F93E23D7A}"/>
              </a:ext>
            </a:extLst>
          </p:cNvPr>
          <p:cNvSpPr>
            <a:spLocks noGrp="1"/>
          </p:cNvSpPr>
          <p:nvPr>
            <p:ph type="body" sz="quarter" idx="26" hasCustomPrompt="1"/>
          </p:nvPr>
        </p:nvSpPr>
        <p:spPr>
          <a:xfrm>
            <a:off x="3851931" y="1382322"/>
            <a:ext cx="168109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25 lei</a:t>
            </a:r>
          </a:p>
        </p:txBody>
      </p:sp>
      <p:sp>
        <p:nvSpPr>
          <p:cNvPr id="28" name="Substituent text 2">
            <a:extLst>
              <a:ext uri="{FF2B5EF4-FFF2-40B4-BE49-F238E27FC236}">
                <a16:creationId xmlns:a16="http://schemas.microsoft.com/office/drawing/2014/main" id="{A3904B01-A725-4CE3-9321-D42F3E296703}"/>
              </a:ext>
            </a:extLst>
          </p:cNvPr>
          <p:cNvSpPr>
            <a:spLocks noGrp="1"/>
          </p:cNvSpPr>
          <p:nvPr>
            <p:ph type="body" idx="29" hasCustomPrompt="1"/>
          </p:nvPr>
        </p:nvSpPr>
        <p:spPr>
          <a:xfrm>
            <a:off x="3927524" y="2363691"/>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Secțiunea 1</a:t>
            </a:r>
            <a:br>
              <a:rPr lang="ro-RO" noProof="0" dirty="0"/>
            </a:br>
            <a:r>
              <a:rPr lang="ro-RO" noProof="0" dirty="0"/>
              <a:t>Titlu</a:t>
            </a:r>
          </a:p>
        </p:txBody>
      </p:sp>
      <p:sp>
        <p:nvSpPr>
          <p:cNvPr id="29" name="Substituent text 2">
            <a:extLst>
              <a:ext uri="{FF2B5EF4-FFF2-40B4-BE49-F238E27FC236}">
                <a16:creationId xmlns:a16="http://schemas.microsoft.com/office/drawing/2014/main" id="{D9CE08AF-782B-4514-BE33-D3AED71A7344}"/>
              </a:ext>
            </a:extLst>
          </p:cNvPr>
          <p:cNvSpPr>
            <a:spLocks noGrp="1"/>
          </p:cNvSpPr>
          <p:nvPr>
            <p:ph type="body" idx="30" hasCustomPrompt="1"/>
          </p:nvPr>
        </p:nvSpPr>
        <p:spPr>
          <a:xfrm>
            <a:off x="3806132" y="1185842"/>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MILIARDE</a:t>
            </a:r>
          </a:p>
        </p:txBody>
      </p:sp>
      <p:sp>
        <p:nvSpPr>
          <p:cNvPr id="30" name="Substituent text 15">
            <a:extLst>
              <a:ext uri="{FF2B5EF4-FFF2-40B4-BE49-F238E27FC236}">
                <a16:creationId xmlns:a16="http://schemas.microsoft.com/office/drawing/2014/main" id="{614098B4-704D-42A8-B776-2C93C30C39DA}"/>
              </a:ext>
            </a:extLst>
          </p:cNvPr>
          <p:cNvSpPr>
            <a:spLocks noGrp="1"/>
          </p:cNvSpPr>
          <p:nvPr>
            <p:ph type="body" sz="quarter" idx="31" hasCustomPrompt="1"/>
          </p:nvPr>
        </p:nvSpPr>
        <p:spPr>
          <a:xfrm>
            <a:off x="6113495" y="1767897"/>
            <a:ext cx="168109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50 lei</a:t>
            </a:r>
          </a:p>
        </p:txBody>
      </p:sp>
      <p:sp>
        <p:nvSpPr>
          <p:cNvPr id="31" name="Substituent text 2">
            <a:extLst>
              <a:ext uri="{FF2B5EF4-FFF2-40B4-BE49-F238E27FC236}">
                <a16:creationId xmlns:a16="http://schemas.microsoft.com/office/drawing/2014/main" id="{CE6465F4-0B4D-4B43-BE59-BC984FE8EF05}"/>
              </a:ext>
            </a:extLst>
          </p:cNvPr>
          <p:cNvSpPr>
            <a:spLocks noGrp="1"/>
          </p:cNvSpPr>
          <p:nvPr>
            <p:ph type="body" idx="32" hasCustomPrompt="1"/>
          </p:nvPr>
        </p:nvSpPr>
        <p:spPr>
          <a:xfrm>
            <a:off x="6189088" y="2753338"/>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Secțiunea 1</a:t>
            </a:r>
            <a:br>
              <a:rPr lang="ro-RO" noProof="0" dirty="0"/>
            </a:br>
            <a:r>
              <a:rPr lang="ro-RO" noProof="0" dirty="0"/>
              <a:t>Titlu</a:t>
            </a:r>
          </a:p>
        </p:txBody>
      </p:sp>
      <p:sp>
        <p:nvSpPr>
          <p:cNvPr id="32" name="Substituent text 2">
            <a:extLst>
              <a:ext uri="{FF2B5EF4-FFF2-40B4-BE49-F238E27FC236}">
                <a16:creationId xmlns:a16="http://schemas.microsoft.com/office/drawing/2014/main" id="{4DBC997E-F996-4F59-A610-3C8558F180CA}"/>
              </a:ext>
            </a:extLst>
          </p:cNvPr>
          <p:cNvSpPr>
            <a:spLocks noGrp="1"/>
          </p:cNvSpPr>
          <p:nvPr>
            <p:ph type="body" idx="33" hasCustomPrompt="1"/>
          </p:nvPr>
        </p:nvSpPr>
        <p:spPr>
          <a:xfrm>
            <a:off x="6067696" y="1537655"/>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MILIARDE</a:t>
            </a:r>
          </a:p>
        </p:txBody>
      </p:sp>
      <p:sp>
        <p:nvSpPr>
          <p:cNvPr id="33" name="Substituent text 15">
            <a:extLst>
              <a:ext uri="{FF2B5EF4-FFF2-40B4-BE49-F238E27FC236}">
                <a16:creationId xmlns:a16="http://schemas.microsoft.com/office/drawing/2014/main" id="{D2098E46-8023-469E-86ED-39848BCA69B9}"/>
              </a:ext>
            </a:extLst>
          </p:cNvPr>
          <p:cNvSpPr>
            <a:spLocks noGrp="1"/>
          </p:cNvSpPr>
          <p:nvPr>
            <p:ph type="body" sz="quarter" idx="34" hasCustomPrompt="1"/>
          </p:nvPr>
        </p:nvSpPr>
        <p:spPr>
          <a:xfrm>
            <a:off x="8714444" y="2049128"/>
            <a:ext cx="2010420"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100 lei</a:t>
            </a:r>
          </a:p>
        </p:txBody>
      </p:sp>
      <p:sp>
        <p:nvSpPr>
          <p:cNvPr id="34" name="Substituent text 2">
            <a:extLst>
              <a:ext uri="{FF2B5EF4-FFF2-40B4-BE49-F238E27FC236}">
                <a16:creationId xmlns:a16="http://schemas.microsoft.com/office/drawing/2014/main" id="{93715D94-9DBE-476D-B2A4-208BC6D40C35}"/>
              </a:ext>
            </a:extLst>
          </p:cNvPr>
          <p:cNvSpPr>
            <a:spLocks noGrp="1"/>
          </p:cNvSpPr>
          <p:nvPr>
            <p:ph type="body" idx="35" hasCustomPrompt="1"/>
          </p:nvPr>
        </p:nvSpPr>
        <p:spPr>
          <a:xfrm>
            <a:off x="8981735" y="3034569"/>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Secțiunea 1</a:t>
            </a:r>
            <a:br>
              <a:rPr lang="ro-RO" noProof="0" dirty="0"/>
            </a:br>
            <a:r>
              <a:rPr lang="ro-RO" noProof="0" dirty="0"/>
              <a:t>Titlu</a:t>
            </a:r>
          </a:p>
        </p:txBody>
      </p:sp>
      <p:sp>
        <p:nvSpPr>
          <p:cNvPr id="35" name="Substituent text 2">
            <a:extLst>
              <a:ext uri="{FF2B5EF4-FFF2-40B4-BE49-F238E27FC236}">
                <a16:creationId xmlns:a16="http://schemas.microsoft.com/office/drawing/2014/main" id="{C6E1A50B-8AFF-497B-8AEC-C61D95DC0685}"/>
              </a:ext>
            </a:extLst>
          </p:cNvPr>
          <p:cNvSpPr>
            <a:spLocks noGrp="1"/>
          </p:cNvSpPr>
          <p:nvPr>
            <p:ph type="body" idx="36" hasCustomPrompt="1"/>
          </p:nvPr>
        </p:nvSpPr>
        <p:spPr>
          <a:xfrm>
            <a:off x="9089050" y="1818886"/>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MILIARDE</a:t>
            </a:r>
          </a:p>
        </p:txBody>
      </p:sp>
    </p:spTree>
    <p:extLst>
      <p:ext uri="{BB962C8B-B14F-4D97-AF65-F5344CB8AC3E}">
        <p14:creationId xmlns:p14="http://schemas.microsoft.com/office/powerpoint/2010/main" val="3942925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ouă conținuturi cu subtitrare">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rtlCol="0" anchor="b">
            <a:normAutofit/>
          </a:bodyPr>
          <a:lstStyle>
            <a:lvl1pPr algn="l">
              <a:defRPr sz="3600"/>
            </a:lvl1pPr>
          </a:lstStyle>
          <a:p>
            <a:pPr rtl="0"/>
            <a:r>
              <a:rPr lang="ro-RO" noProof="0" dirty="0"/>
              <a:t>FACEȚI CLIC PENTRU A EDITA TITLUL</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1625821"/>
            <a:ext cx="5292725"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34" name="Substituent text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831851" y="3335524"/>
            <a:ext cx="4817836"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905291"/>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3" name="Substituent text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4" name="Substituent text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8826" y="2905291"/>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Tree>
    <p:extLst>
      <p:ext uri="{BB962C8B-B14F-4D97-AF65-F5344CB8AC3E}">
        <p14:creationId xmlns:p14="http://schemas.microsoft.com/office/powerpoint/2010/main" val="778086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spect diagramă">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806105" y="707529"/>
            <a:ext cx="3704150" cy="569086"/>
          </a:xfrm>
        </p:spPr>
        <p:txBody>
          <a:bodyPr lIns="0" tIns="0" rIns="0" bIns="0" rtlCol="0" anchor="b">
            <a:normAutofit/>
          </a:bodyPr>
          <a:lstStyle>
            <a:lvl1pPr algn="l">
              <a:defRPr sz="3600"/>
            </a:lvl1pPr>
          </a:lstStyle>
          <a:p>
            <a:pPr rtl="0"/>
            <a:r>
              <a:rPr lang="ro-RO" noProof="0" dirty="0"/>
              <a:t>FACEȚI CLIC PENTRU A EDITA</a:t>
            </a:r>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a:off x="-6" y="1375202"/>
            <a:ext cx="3590826" cy="100800"/>
            <a:chOff x="646012" y="3240138"/>
            <a:chExt cx="183060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46012" y="3290538"/>
              <a:ext cx="180035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2425233"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1" name="Substituent imagine 11" descr="Cadran cu siglele concurenței">
            <a:extLst>
              <a:ext uri="{FF2B5EF4-FFF2-40B4-BE49-F238E27FC236}">
                <a16:creationId xmlns:a16="http://schemas.microsoft.com/office/drawing/2014/main" id="{58A093A6-410B-4E4B-BA54-D31E8313D9B1}"/>
              </a:ext>
            </a:extLst>
          </p:cNvPr>
          <p:cNvSpPr>
            <a:spLocks noGrp="1"/>
          </p:cNvSpPr>
          <p:nvPr>
            <p:ph type="pic" sz="quarter" idx="39" hasCustomPrompt="1"/>
          </p:nvPr>
        </p:nvSpPr>
        <p:spPr>
          <a:xfrm>
            <a:off x="3928670" y="2872719"/>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2</a:t>
            </a:r>
          </a:p>
          <a:p>
            <a:pPr rtl="0"/>
            <a:r>
              <a:rPr lang="ro-RO" noProof="0" dirty="0"/>
              <a:t>Siglă</a:t>
            </a:r>
          </a:p>
        </p:txBody>
      </p:sp>
      <p:sp>
        <p:nvSpPr>
          <p:cNvPr id="22" name="Substituent imagine 11" descr="Cadran cu siglele concurenței">
            <a:extLst>
              <a:ext uri="{FF2B5EF4-FFF2-40B4-BE49-F238E27FC236}">
                <a16:creationId xmlns:a16="http://schemas.microsoft.com/office/drawing/2014/main" id="{C852F764-614E-4E0D-B231-E5EF9B5D3AFE}"/>
              </a:ext>
            </a:extLst>
          </p:cNvPr>
          <p:cNvSpPr>
            <a:spLocks noGrp="1"/>
          </p:cNvSpPr>
          <p:nvPr>
            <p:ph type="pic" sz="quarter" idx="40" hasCustomPrompt="1"/>
          </p:nvPr>
        </p:nvSpPr>
        <p:spPr>
          <a:xfrm>
            <a:off x="806105" y="2171148"/>
            <a:ext cx="1655064"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1</a:t>
            </a:r>
          </a:p>
          <a:p>
            <a:pPr rtl="0"/>
            <a:r>
              <a:rPr lang="ro-RO" noProof="0" dirty="0"/>
              <a:t>Siglă</a:t>
            </a:r>
          </a:p>
        </p:txBody>
      </p:sp>
      <p:sp>
        <p:nvSpPr>
          <p:cNvPr id="25" name="Substituent imagine 11" descr="Cadran cu siglele concurenței">
            <a:extLst>
              <a:ext uri="{FF2B5EF4-FFF2-40B4-BE49-F238E27FC236}">
                <a16:creationId xmlns:a16="http://schemas.microsoft.com/office/drawing/2014/main" id="{0349F007-C349-4EF3-A61F-86C43BEB5478}"/>
              </a:ext>
            </a:extLst>
          </p:cNvPr>
          <p:cNvSpPr>
            <a:spLocks noGrp="1"/>
          </p:cNvSpPr>
          <p:nvPr>
            <p:ph type="pic" sz="quarter" idx="41" hasCustomPrompt="1"/>
          </p:nvPr>
        </p:nvSpPr>
        <p:spPr>
          <a:xfrm>
            <a:off x="2729582" y="4456262"/>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3</a:t>
            </a:r>
          </a:p>
          <a:p>
            <a:pPr rtl="0"/>
            <a:r>
              <a:rPr lang="ro-RO" noProof="0" dirty="0"/>
              <a:t>Siglă</a:t>
            </a:r>
          </a:p>
        </p:txBody>
      </p:sp>
      <p:sp>
        <p:nvSpPr>
          <p:cNvPr id="26" name="Substituent imagine 11" descr="Cadran cu siglele concurenței">
            <a:extLst>
              <a:ext uri="{FF2B5EF4-FFF2-40B4-BE49-F238E27FC236}">
                <a16:creationId xmlns:a16="http://schemas.microsoft.com/office/drawing/2014/main" id="{FEA8BDDC-623F-4C67-AD04-E7801B537019}"/>
              </a:ext>
            </a:extLst>
          </p:cNvPr>
          <p:cNvSpPr>
            <a:spLocks noGrp="1"/>
          </p:cNvSpPr>
          <p:nvPr>
            <p:ph type="pic" sz="quarter" idx="42" hasCustomPrompt="1"/>
          </p:nvPr>
        </p:nvSpPr>
        <p:spPr>
          <a:xfrm>
            <a:off x="6829546" y="2770168"/>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4</a:t>
            </a:r>
          </a:p>
          <a:p>
            <a:pPr rtl="0"/>
            <a:r>
              <a:rPr lang="ro-RO" noProof="0" dirty="0" err="1"/>
              <a:t>Siglăя</a:t>
            </a:r>
            <a:endParaRPr lang="ro-RO" noProof="0" dirty="0"/>
          </a:p>
        </p:txBody>
      </p:sp>
      <p:sp>
        <p:nvSpPr>
          <p:cNvPr id="27" name="Substituent imagine 11" descr="Cadran cu siglele concurenței">
            <a:extLst>
              <a:ext uri="{FF2B5EF4-FFF2-40B4-BE49-F238E27FC236}">
                <a16:creationId xmlns:a16="http://schemas.microsoft.com/office/drawing/2014/main" id="{28B0D00B-97E7-4133-B35A-AC2EF334CD2B}"/>
              </a:ext>
            </a:extLst>
          </p:cNvPr>
          <p:cNvSpPr>
            <a:spLocks noGrp="1"/>
          </p:cNvSpPr>
          <p:nvPr>
            <p:ph type="pic" sz="quarter" idx="43" hasCustomPrompt="1"/>
          </p:nvPr>
        </p:nvSpPr>
        <p:spPr>
          <a:xfrm>
            <a:off x="6610067" y="4588832"/>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5</a:t>
            </a:r>
          </a:p>
          <a:p>
            <a:pPr rtl="0"/>
            <a:r>
              <a:rPr lang="ro-RO" noProof="0" dirty="0"/>
              <a:t>Siglă</a:t>
            </a:r>
          </a:p>
        </p:txBody>
      </p:sp>
      <p:sp>
        <p:nvSpPr>
          <p:cNvPr id="28" name="Substituent imagine 11" descr="Cadran cu siglele concurenței">
            <a:extLst>
              <a:ext uri="{FF2B5EF4-FFF2-40B4-BE49-F238E27FC236}">
                <a16:creationId xmlns:a16="http://schemas.microsoft.com/office/drawing/2014/main" id="{8D1A7417-EFAD-46F6-ADA5-117D4C7B1A9D}"/>
              </a:ext>
            </a:extLst>
          </p:cNvPr>
          <p:cNvSpPr>
            <a:spLocks noGrp="1"/>
          </p:cNvSpPr>
          <p:nvPr>
            <p:ph type="pic" sz="quarter" idx="44" hasCustomPrompt="1"/>
          </p:nvPr>
        </p:nvSpPr>
        <p:spPr>
          <a:xfrm>
            <a:off x="9571158" y="4977452"/>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6</a:t>
            </a:r>
          </a:p>
          <a:p>
            <a:pPr rtl="0"/>
            <a:r>
              <a:rPr lang="ro-RO" noProof="0" dirty="0"/>
              <a:t>Siglă</a:t>
            </a:r>
          </a:p>
        </p:txBody>
      </p:sp>
      <p:sp>
        <p:nvSpPr>
          <p:cNvPr id="29" name="Substituent text 7">
            <a:extLst>
              <a:ext uri="{FF2B5EF4-FFF2-40B4-BE49-F238E27FC236}">
                <a16:creationId xmlns:a16="http://schemas.microsoft.com/office/drawing/2014/main" id="{D4B80E14-BBC8-42CC-8777-FFF50D168A09}"/>
              </a:ext>
            </a:extLst>
          </p:cNvPr>
          <p:cNvSpPr>
            <a:spLocks noGrp="1"/>
          </p:cNvSpPr>
          <p:nvPr>
            <p:ph type="body" sz="quarter" idx="46" hasCustomPrompt="1"/>
          </p:nvPr>
        </p:nvSpPr>
        <p:spPr>
          <a:xfrm>
            <a:off x="789869" y="3642757"/>
            <a:ext cx="2741612" cy="248888"/>
          </a:xfrm>
        </p:spPr>
        <p:txBody>
          <a:bodyPr wrap="square" lIns="0" tIns="0" rIns="0" bIns="0" rtlCol="0">
            <a:noAutofit/>
          </a:bodyPr>
          <a:lstStyle>
            <a:lvl1pPr marL="0" indent="0">
              <a:buNone/>
              <a:defRPr sz="2000" b="0">
                <a:solidFill>
                  <a:schemeClr val="tx2"/>
                </a:solidFill>
                <a:latin typeface="Tahoma" panose="020B0604030504040204" pitchFamily="34" charset="0"/>
              </a:defRPr>
            </a:lvl1pPr>
            <a:lvl2pPr marL="457200" indent="0">
              <a:buNone/>
              <a:defRPr sz="1200" b="1"/>
            </a:lvl2pPr>
            <a:lvl3pPr>
              <a:defRPr sz="1200" b="1"/>
            </a:lvl3pPr>
            <a:lvl4pPr>
              <a:defRPr sz="1200" b="1"/>
            </a:lvl4pPr>
            <a:lvl5pPr>
              <a:defRPr sz="1200" b="1"/>
            </a:lvl5pPr>
          </a:lstStyle>
          <a:p>
            <a:pPr lvl="0" rtl="0"/>
            <a:r>
              <a:rPr lang="ro-RO" noProof="0" dirty="0"/>
              <a:t>Mai scump</a:t>
            </a:r>
          </a:p>
        </p:txBody>
      </p:sp>
      <p:sp>
        <p:nvSpPr>
          <p:cNvPr id="30" name="Substituent text 7">
            <a:extLst>
              <a:ext uri="{FF2B5EF4-FFF2-40B4-BE49-F238E27FC236}">
                <a16:creationId xmlns:a16="http://schemas.microsoft.com/office/drawing/2014/main" id="{95033551-3DD0-4EBE-8DFD-9335F8BA9268}"/>
              </a:ext>
            </a:extLst>
          </p:cNvPr>
          <p:cNvSpPr>
            <a:spLocks noGrp="1"/>
          </p:cNvSpPr>
          <p:nvPr>
            <p:ph type="body" sz="quarter" idx="48" hasCustomPrompt="1"/>
          </p:nvPr>
        </p:nvSpPr>
        <p:spPr>
          <a:xfrm>
            <a:off x="6315481" y="5884080"/>
            <a:ext cx="2741612" cy="248888"/>
          </a:xfrm>
        </p:spPr>
        <p:txBody>
          <a:bodyPr wrap="square" lIns="0" tIns="0" rIns="0" bIns="0" rtlCol="0">
            <a:noAutofit/>
          </a:bodyPr>
          <a:lstStyle>
            <a:lvl1pPr marL="0" indent="0" algn="l">
              <a:buNone/>
              <a:defRPr sz="2000" b="0">
                <a:solidFill>
                  <a:schemeClr val="tx2"/>
                </a:solidFill>
                <a:latin typeface="Tahoma" panose="020B0604030504040204" pitchFamily="34" charset="0"/>
              </a:defRPr>
            </a:lvl1pPr>
            <a:lvl2pPr marL="457200" indent="0">
              <a:buNone/>
              <a:defRPr sz="1200" b="1"/>
            </a:lvl2pPr>
            <a:lvl3pPr>
              <a:defRPr sz="1200" b="1"/>
            </a:lvl3pPr>
            <a:lvl4pPr>
              <a:defRPr sz="1200" b="1"/>
            </a:lvl4pPr>
            <a:lvl5pPr>
              <a:defRPr sz="1200" b="1"/>
            </a:lvl5pPr>
          </a:lstStyle>
          <a:p>
            <a:pPr lvl="0" rtl="0"/>
            <a:r>
              <a:rPr lang="ro-RO" noProof="0" dirty="0"/>
              <a:t>Mai puțin accesibil</a:t>
            </a:r>
          </a:p>
        </p:txBody>
      </p:sp>
      <p:sp>
        <p:nvSpPr>
          <p:cNvPr id="31" name="Substituent text 7">
            <a:extLst>
              <a:ext uri="{FF2B5EF4-FFF2-40B4-BE49-F238E27FC236}">
                <a16:creationId xmlns:a16="http://schemas.microsoft.com/office/drawing/2014/main" id="{CC507E62-D7F3-4E81-8DE2-5A7084588A33}"/>
              </a:ext>
            </a:extLst>
          </p:cNvPr>
          <p:cNvSpPr>
            <a:spLocks noGrp="1"/>
          </p:cNvSpPr>
          <p:nvPr>
            <p:ph type="body" sz="quarter" idx="49" hasCustomPrompt="1"/>
          </p:nvPr>
        </p:nvSpPr>
        <p:spPr>
          <a:xfrm>
            <a:off x="6315481" y="1343118"/>
            <a:ext cx="2741612" cy="248888"/>
          </a:xfrm>
        </p:spPr>
        <p:txBody>
          <a:bodyPr wrap="square" lIns="0" tIns="0" rIns="0" bIns="0" rtlCol="0">
            <a:noAutofit/>
          </a:bodyPr>
          <a:lstStyle>
            <a:lvl1pPr marL="0" indent="0" algn="l">
              <a:buNone/>
              <a:defRPr sz="2000" b="0">
                <a:solidFill>
                  <a:schemeClr val="tx2"/>
                </a:solidFill>
                <a:latin typeface="Tahoma" panose="020B0604030504040204" pitchFamily="34" charset="0"/>
              </a:defRPr>
            </a:lvl1pPr>
            <a:lvl2pPr marL="457200" indent="0">
              <a:buNone/>
              <a:defRPr sz="1200" b="1"/>
            </a:lvl2pPr>
            <a:lvl3pPr>
              <a:defRPr sz="1200" b="1"/>
            </a:lvl3pPr>
            <a:lvl4pPr>
              <a:defRPr sz="1200" b="1"/>
            </a:lvl4pPr>
            <a:lvl5pPr>
              <a:defRPr sz="1200" b="1"/>
            </a:lvl5pPr>
          </a:lstStyle>
          <a:p>
            <a:pPr lvl="0" rtl="0"/>
            <a:r>
              <a:rPr lang="ro-RO" noProof="0" dirty="0"/>
              <a:t>Mai accesibil</a:t>
            </a:r>
          </a:p>
        </p:txBody>
      </p:sp>
      <p:sp>
        <p:nvSpPr>
          <p:cNvPr id="32" name="Substituent imagine 13">
            <a:extLst>
              <a:ext uri="{FF2B5EF4-FFF2-40B4-BE49-F238E27FC236}">
                <a16:creationId xmlns:a16="http://schemas.microsoft.com/office/drawing/2014/main" id="{61EF622D-8E08-41C3-BEBA-2274C2AB487A}"/>
              </a:ext>
            </a:extLst>
          </p:cNvPr>
          <p:cNvSpPr>
            <a:spLocks noGrp="1"/>
          </p:cNvSpPr>
          <p:nvPr>
            <p:ph type="pic" sz="quarter" idx="50"/>
          </p:nvPr>
        </p:nvSpPr>
        <p:spPr>
          <a:xfrm>
            <a:off x="9417999" y="1977257"/>
            <a:ext cx="1481328" cy="758952"/>
          </a:xfrm>
          <a:noFill/>
          <a:ln>
            <a:noFill/>
          </a:ln>
        </p:spPr>
        <p:txBody>
          <a:bodyPr rtlCol="0" anchor="ctr" anchorCtr="0">
            <a:noAutofit/>
          </a:bodyPr>
          <a:lstStyle>
            <a:lvl1pPr marL="0" indent="0" algn="ctr">
              <a:buNone/>
              <a:defRPr sz="1400">
                <a:solidFill>
                  <a:schemeClr val="tx1"/>
                </a:solidFill>
              </a:defRPr>
            </a:lvl1pPr>
          </a:lstStyle>
          <a:p>
            <a:pPr rtl="0"/>
            <a:r>
              <a:rPr lang="ro-RO" noProof="0"/>
              <a:t>Faceți clic pe pictogramă pentru a adăuga o imagine</a:t>
            </a:r>
            <a:endParaRPr lang="ro-RO" noProof="0" dirty="0"/>
          </a:p>
        </p:txBody>
      </p:sp>
      <p:sp>
        <p:nvSpPr>
          <p:cNvPr id="33" name="Substituent text 7">
            <a:extLst>
              <a:ext uri="{FF2B5EF4-FFF2-40B4-BE49-F238E27FC236}">
                <a16:creationId xmlns:a16="http://schemas.microsoft.com/office/drawing/2014/main" id="{690ADA54-0156-49A9-AEF7-A4972EEB15AA}"/>
              </a:ext>
            </a:extLst>
          </p:cNvPr>
          <p:cNvSpPr>
            <a:spLocks noGrp="1"/>
          </p:cNvSpPr>
          <p:nvPr>
            <p:ph type="body" sz="quarter" idx="51" hasCustomPrompt="1"/>
          </p:nvPr>
        </p:nvSpPr>
        <p:spPr>
          <a:xfrm>
            <a:off x="8651686" y="3642757"/>
            <a:ext cx="2741612" cy="248888"/>
          </a:xfrm>
        </p:spPr>
        <p:txBody>
          <a:bodyPr lIns="0" tIns="0" rIns="0" bIns="0" rtlCol="0">
            <a:noAutofit/>
          </a:bodyPr>
          <a:lstStyle>
            <a:lvl1pPr marL="0" indent="0" algn="r">
              <a:buNone/>
              <a:defRPr sz="2000" b="0">
                <a:solidFill>
                  <a:schemeClr val="tx2"/>
                </a:solidFill>
                <a:latin typeface="Tahoma" panose="020B0604030504040204" pitchFamily="34" charset="0"/>
              </a:defRPr>
            </a:lvl1pPr>
            <a:lvl2pPr marL="457200" indent="0">
              <a:buNone/>
              <a:defRPr sz="1200" b="1"/>
            </a:lvl2pPr>
            <a:lvl3pPr>
              <a:defRPr sz="1200" b="1"/>
            </a:lvl3pPr>
            <a:lvl4pPr>
              <a:defRPr sz="1200" b="1"/>
            </a:lvl4pPr>
            <a:lvl5pPr>
              <a:defRPr sz="1200" b="1"/>
            </a:lvl5pPr>
          </a:lstStyle>
          <a:p>
            <a:pPr lvl="0" rtl="0"/>
            <a:r>
              <a:rPr lang="ro-RO" noProof="0" dirty="0"/>
              <a:t>Mai ieftin</a:t>
            </a:r>
          </a:p>
        </p:txBody>
      </p:sp>
      <p:grpSp>
        <p:nvGrpSpPr>
          <p:cNvPr id="4" name="Grup 3">
            <a:extLst>
              <a:ext uri="{FF2B5EF4-FFF2-40B4-BE49-F238E27FC236}">
                <a16:creationId xmlns:a16="http://schemas.microsoft.com/office/drawing/2014/main" id="{32193FB7-0142-40DD-9186-F3156B0AE4B0}"/>
              </a:ext>
            </a:extLst>
          </p:cNvPr>
          <p:cNvGrpSpPr/>
          <p:nvPr userDrawn="1"/>
        </p:nvGrpSpPr>
        <p:grpSpPr>
          <a:xfrm>
            <a:off x="6045600" y="1376748"/>
            <a:ext cx="100800" cy="5481252"/>
            <a:chOff x="6045600" y="1376748"/>
            <a:chExt cx="100800" cy="5481252"/>
          </a:xfrm>
        </p:grpSpPr>
        <p:cxnSp>
          <p:nvCxnSpPr>
            <p:cNvPr id="3" name="Conector drept 2">
              <a:extLst>
                <a:ext uri="{FF2B5EF4-FFF2-40B4-BE49-F238E27FC236}">
                  <a16:creationId xmlns:a16="http://schemas.microsoft.com/office/drawing/2014/main" id="{CD1389D4-2EB7-40E2-B21B-4EE70FCA2236}"/>
                </a:ext>
              </a:extLst>
            </p:cNvPr>
            <p:cNvCxnSpPr>
              <a:cxnSpLocks/>
            </p:cNvCxnSpPr>
            <p:nvPr userDrawn="1"/>
          </p:nvCxnSpPr>
          <p:spPr>
            <a:xfrm rot="16200000">
              <a:off x="3389377" y="4151376"/>
              <a:ext cx="54132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A48E795-AD00-4819-94E4-A5211D331715}"/>
                </a:ext>
              </a:extLst>
            </p:cNvPr>
            <p:cNvSpPr/>
            <p:nvPr userDrawn="1"/>
          </p:nvSpPr>
          <p:spPr>
            <a:xfrm>
              <a:off x="6045600" y="137674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grpSp>
        <p:nvGrpSpPr>
          <p:cNvPr id="37" name="Grup 36">
            <a:extLst>
              <a:ext uri="{FF2B5EF4-FFF2-40B4-BE49-F238E27FC236}">
                <a16:creationId xmlns:a16="http://schemas.microsoft.com/office/drawing/2014/main" id="{41BD97BD-35F4-4534-8B74-24D44A99BC58}"/>
              </a:ext>
            </a:extLst>
          </p:cNvPr>
          <p:cNvGrpSpPr/>
          <p:nvPr userDrawn="1"/>
        </p:nvGrpSpPr>
        <p:grpSpPr>
          <a:xfrm rot="5400000">
            <a:off x="5669857" y="-1673474"/>
            <a:ext cx="100800" cy="11440514"/>
            <a:chOff x="6045600" y="1329588"/>
            <a:chExt cx="100800" cy="11440514"/>
          </a:xfrm>
        </p:grpSpPr>
        <p:cxnSp>
          <p:nvCxnSpPr>
            <p:cNvPr id="38" name="Conector drept 37">
              <a:extLst>
                <a:ext uri="{FF2B5EF4-FFF2-40B4-BE49-F238E27FC236}">
                  <a16:creationId xmlns:a16="http://schemas.microsoft.com/office/drawing/2014/main" id="{D8351F13-467F-49F8-8279-C5B29A51798F}"/>
                </a:ext>
              </a:extLst>
            </p:cNvPr>
            <p:cNvCxnSpPr>
              <a:cxnSpLocks/>
            </p:cNvCxnSpPr>
            <p:nvPr userDrawn="1"/>
          </p:nvCxnSpPr>
          <p:spPr>
            <a:xfrm rot="16200000">
              <a:off x="408032" y="7082102"/>
              <a:ext cx="1137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09AA12FA-7959-4581-B344-DF9E7B0AD37A}"/>
                </a:ext>
              </a:extLst>
            </p:cNvPr>
            <p:cNvSpPr/>
            <p:nvPr userDrawn="1"/>
          </p:nvSpPr>
          <p:spPr>
            <a:xfrm>
              <a:off x="6045600" y="132958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2939558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spect de conținut cu trei secțiuni">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512271"/>
            <a:ext cx="2828198" cy="1286838"/>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148315"/>
            <a:ext cx="2216876" cy="2098138"/>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897696"/>
            <a:ext cx="3455460" cy="100800"/>
            <a:chOff x="0" y="3240138"/>
            <a:chExt cx="3455460"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341232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5466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Substituent text 15">
            <a:extLst>
              <a:ext uri="{FF2B5EF4-FFF2-40B4-BE49-F238E27FC236}">
                <a16:creationId xmlns:a16="http://schemas.microsoft.com/office/drawing/2014/main" id="{DA80730C-5AC9-41A0-ACC5-624F0652D685}"/>
              </a:ext>
            </a:extLst>
          </p:cNvPr>
          <p:cNvSpPr>
            <a:spLocks noGrp="1"/>
          </p:cNvSpPr>
          <p:nvPr>
            <p:ph type="body" sz="quarter" idx="26" hasCustomPrompt="1"/>
          </p:nvPr>
        </p:nvSpPr>
        <p:spPr>
          <a:xfrm>
            <a:off x="4475261" y="2631676"/>
            <a:ext cx="978408" cy="978408"/>
          </a:xfrm>
          <a:prstGeom prst="ellipse">
            <a:avLst/>
          </a:prstGeom>
          <a:ln w="6350">
            <a:solidFill>
              <a:schemeClr val="tx1"/>
            </a:solidFill>
          </a:ln>
        </p:spPr>
        <p:txBody>
          <a:bodyPr lIns="0" tIns="7200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1</a:t>
            </a:r>
          </a:p>
        </p:txBody>
      </p:sp>
      <p:sp>
        <p:nvSpPr>
          <p:cNvPr id="22" name="Substituent text 15">
            <a:extLst>
              <a:ext uri="{FF2B5EF4-FFF2-40B4-BE49-F238E27FC236}">
                <a16:creationId xmlns:a16="http://schemas.microsoft.com/office/drawing/2014/main" id="{515B23A8-23EB-4E6E-A24C-4154570D7DC0}"/>
              </a:ext>
            </a:extLst>
          </p:cNvPr>
          <p:cNvSpPr>
            <a:spLocks noGrp="1"/>
          </p:cNvSpPr>
          <p:nvPr>
            <p:ph type="body" sz="quarter" idx="28" hasCustomPrompt="1"/>
          </p:nvPr>
        </p:nvSpPr>
        <p:spPr>
          <a:xfrm>
            <a:off x="7436251" y="2015540"/>
            <a:ext cx="978408" cy="978408"/>
          </a:xfrm>
          <a:prstGeom prst="ellipse">
            <a:avLst/>
          </a:prstGeom>
          <a:ln w="6350">
            <a:solidFill>
              <a:schemeClr val="tx1"/>
            </a:solidFill>
          </a:ln>
        </p:spPr>
        <p:txBody>
          <a:bodyPr lIns="0" tIns="3600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a:t>
            </a:r>
          </a:p>
        </p:txBody>
      </p:sp>
      <p:sp>
        <p:nvSpPr>
          <p:cNvPr id="23" name="Substituent text 15">
            <a:extLst>
              <a:ext uri="{FF2B5EF4-FFF2-40B4-BE49-F238E27FC236}">
                <a16:creationId xmlns:a16="http://schemas.microsoft.com/office/drawing/2014/main" id="{C12919ED-FD55-4081-BB4A-2B2FDA3BED17}"/>
              </a:ext>
            </a:extLst>
          </p:cNvPr>
          <p:cNvSpPr>
            <a:spLocks noGrp="1"/>
          </p:cNvSpPr>
          <p:nvPr>
            <p:ph type="body" sz="quarter" idx="31" hasCustomPrompt="1"/>
          </p:nvPr>
        </p:nvSpPr>
        <p:spPr>
          <a:xfrm>
            <a:off x="10397240" y="1239687"/>
            <a:ext cx="978408" cy="978408"/>
          </a:xfrm>
          <a:prstGeom prst="ellipse">
            <a:avLst/>
          </a:prstGeom>
          <a:ln w="6350">
            <a:solidFill>
              <a:schemeClr val="tx1"/>
            </a:solidFill>
          </a:ln>
        </p:spPr>
        <p:txBody>
          <a:bodyPr lIns="0" tIns="3600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3</a:t>
            </a:r>
          </a:p>
        </p:txBody>
      </p:sp>
      <p:cxnSp>
        <p:nvCxnSpPr>
          <p:cNvPr id="24" name="Conector drept 23">
            <a:extLst>
              <a:ext uri="{FF2B5EF4-FFF2-40B4-BE49-F238E27FC236}">
                <a16:creationId xmlns:a16="http://schemas.microsoft.com/office/drawing/2014/main" id="{56A6259C-432B-4405-9E82-995AF092FB7A}"/>
              </a:ext>
            </a:extLst>
          </p:cNvPr>
          <p:cNvCxnSpPr>
            <a:cxnSpLocks/>
          </p:cNvCxnSpPr>
          <p:nvPr userDrawn="1"/>
        </p:nvCxnSpPr>
        <p:spPr>
          <a:xfrm rot="16200000" flipV="1">
            <a:off x="4068065" y="1728891"/>
            <a:ext cx="179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ector drept 24">
            <a:extLst>
              <a:ext uri="{FF2B5EF4-FFF2-40B4-BE49-F238E27FC236}">
                <a16:creationId xmlns:a16="http://schemas.microsoft.com/office/drawing/2014/main" id="{13BC485E-8BCE-479F-A7E9-7F9E193E6E96}"/>
              </a:ext>
            </a:extLst>
          </p:cNvPr>
          <p:cNvCxnSpPr>
            <a:cxnSpLocks/>
          </p:cNvCxnSpPr>
          <p:nvPr userDrawn="1"/>
        </p:nvCxnSpPr>
        <p:spPr>
          <a:xfrm>
            <a:off x="4964465" y="836613"/>
            <a:ext cx="592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drept 25">
            <a:extLst>
              <a:ext uri="{FF2B5EF4-FFF2-40B4-BE49-F238E27FC236}">
                <a16:creationId xmlns:a16="http://schemas.microsoft.com/office/drawing/2014/main" id="{D5094BC6-BA16-4E05-868C-3AE971AF3DA4}"/>
              </a:ext>
            </a:extLst>
          </p:cNvPr>
          <p:cNvCxnSpPr>
            <a:cxnSpLocks/>
          </p:cNvCxnSpPr>
          <p:nvPr userDrawn="1"/>
        </p:nvCxnSpPr>
        <p:spPr>
          <a:xfrm rot="16200000" flipV="1">
            <a:off x="10688444" y="1030491"/>
            <a:ext cx="39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ector drept 26">
            <a:extLst>
              <a:ext uri="{FF2B5EF4-FFF2-40B4-BE49-F238E27FC236}">
                <a16:creationId xmlns:a16="http://schemas.microsoft.com/office/drawing/2014/main" id="{F9130EC6-4A8D-447F-862E-E5A693E68C8C}"/>
              </a:ext>
            </a:extLst>
          </p:cNvPr>
          <p:cNvCxnSpPr>
            <a:cxnSpLocks/>
          </p:cNvCxnSpPr>
          <p:nvPr userDrawn="1"/>
        </p:nvCxnSpPr>
        <p:spPr>
          <a:xfrm flipV="1">
            <a:off x="7925455" y="837355"/>
            <a:ext cx="0" cy="1178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Substituent text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3151266" y="4543170"/>
            <a:ext cx="2589369" cy="1280958"/>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0" name="Substituent text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3151265" y="424646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1" name="Substituent text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3151265" y="388390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3" name="Substituent text 2">
            <a:extLst>
              <a:ext uri="{FF2B5EF4-FFF2-40B4-BE49-F238E27FC236}">
                <a16:creationId xmlns:a16="http://schemas.microsoft.com/office/drawing/2014/main" id="{EFE2A8C5-F462-436C-B748-BBE5D58CB8B4}"/>
              </a:ext>
            </a:extLst>
          </p:cNvPr>
          <p:cNvSpPr>
            <a:spLocks noGrp="1"/>
          </p:cNvSpPr>
          <p:nvPr>
            <p:ph type="body" idx="33" hasCustomPrompt="1"/>
          </p:nvPr>
        </p:nvSpPr>
        <p:spPr>
          <a:xfrm>
            <a:off x="6048861" y="3849559"/>
            <a:ext cx="2589369" cy="178695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4" name="Substituent text 2">
            <a:extLst>
              <a:ext uri="{FF2B5EF4-FFF2-40B4-BE49-F238E27FC236}">
                <a16:creationId xmlns:a16="http://schemas.microsoft.com/office/drawing/2014/main" id="{586DAC0D-9859-40A1-8456-F0B43D96718B}"/>
              </a:ext>
            </a:extLst>
          </p:cNvPr>
          <p:cNvSpPr>
            <a:spLocks noGrp="1"/>
          </p:cNvSpPr>
          <p:nvPr>
            <p:ph type="body" idx="34" hasCustomPrompt="1"/>
          </p:nvPr>
        </p:nvSpPr>
        <p:spPr>
          <a:xfrm>
            <a:off x="6048860" y="355285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5" name="Substituent text 2">
            <a:extLst>
              <a:ext uri="{FF2B5EF4-FFF2-40B4-BE49-F238E27FC236}">
                <a16:creationId xmlns:a16="http://schemas.microsoft.com/office/drawing/2014/main" id="{37B983EE-F89D-4F09-8A9F-2347FA364217}"/>
              </a:ext>
            </a:extLst>
          </p:cNvPr>
          <p:cNvSpPr>
            <a:spLocks noGrp="1"/>
          </p:cNvSpPr>
          <p:nvPr>
            <p:ph type="body" idx="35" hasCustomPrompt="1"/>
          </p:nvPr>
        </p:nvSpPr>
        <p:spPr>
          <a:xfrm>
            <a:off x="6048860" y="319029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6" name="Substituent text 2">
            <a:extLst>
              <a:ext uri="{FF2B5EF4-FFF2-40B4-BE49-F238E27FC236}">
                <a16:creationId xmlns:a16="http://schemas.microsoft.com/office/drawing/2014/main" id="{D30DD128-A937-4A2F-B070-523A5BAAE260}"/>
              </a:ext>
            </a:extLst>
          </p:cNvPr>
          <p:cNvSpPr>
            <a:spLocks noGrp="1"/>
          </p:cNvSpPr>
          <p:nvPr>
            <p:ph type="body" idx="36" hasCustomPrompt="1"/>
          </p:nvPr>
        </p:nvSpPr>
        <p:spPr>
          <a:xfrm>
            <a:off x="8975159" y="3147170"/>
            <a:ext cx="2589369" cy="2311934"/>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7" name="Substituent text 2">
            <a:extLst>
              <a:ext uri="{FF2B5EF4-FFF2-40B4-BE49-F238E27FC236}">
                <a16:creationId xmlns:a16="http://schemas.microsoft.com/office/drawing/2014/main" id="{5737B87C-E3C0-46B2-8B79-63EB60491503}"/>
              </a:ext>
            </a:extLst>
          </p:cNvPr>
          <p:cNvSpPr>
            <a:spLocks noGrp="1"/>
          </p:cNvSpPr>
          <p:nvPr>
            <p:ph type="body" idx="37" hasCustomPrompt="1"/>
          </p:nvPr>
        </p:nvSpPr>
        <p:spPr>
          <a:xfrm>
            <a:off x="8975158" y="285046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8" name="Substituent text 2">
            <a:extLst>
              <a:ext uri="{FF2B5EF4-FFF2-40B4-BE49-F238E27FC236}">
                <a16:creationId xmlns:a16="http://schemas.microsoft.com/office/drawing/2014/main" id="{22F76863-7DCD-4365-80F0-001D51F08779}"/>
              </a:ext>
            </a:extLst>
          </p:cNvPr>
          <p:cNvSpPr>
            <a:spLocks noGrp="1"/>
          </p:cNvSpPr>
          <p:nvPr>
            <p:ph type="body" idx="38" hasCustomPrompt="1"/>
          </p:nvPr>
        </p:nvSpPr>
        <p:spPr>
          <a:xfrm>
            <a:off x="8975158" y="248790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Tree>
    <p:extLst>
      <p:ext uri="{BB962C8B-B14F-4D97-AF65-F5344CB8AC3E}">
        <p14:creationId xmlns:p14="http://schemas.microsoft.com/office/powerpoint/2010/main" val="3078273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spect de conținut tabel și diagramă">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rtlCol="0" anchor="b">
            <a:normAutofit/>
          </a:bodyPr>
          <a:lstStyle>
            <a:lvl1pPr algn="l">
              <a:defRPr sz="3600"/>
            </a:lvl1pPr>
          </a:lstStyle>
          <a:p>
            <a:pPr rtl="0"/>
            <a:r>
              <a:rPr lang="ro-RO" noProof="0" dirty="0"/>
              <a:t>FACEȚI CLIC PENTRU A EDITA TITLUL</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031832"/>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4" name="Substituent text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6000" y="2031832"/>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 name="Substituent conținut 2">
            <a:extLst>
              <a:ext uri="{FF2B5EF4-FFF2-40B4-BE49-F238E27FC236}">
                <a16:creationId xmlns:a16="http://schemas.microsoft.com/office/drawing/2014/main" id="{7D36F8EF-728B-45C1-87D8-4AD8FA8F3716}"/>
              </a:ext>
            </a:extLst>
          </p:cNvPr>
          <p:cNvSpPr>
            <a:spLocks noGrp="1"/>
          </p:cNvSpPr>
          <p:nvPr>
            <p:ph sz="quarter" idx="32"/>
          </p:nvPr>
        </p:nvSpPr>
        <p:spPr>
          <a:xfrm>
            <a:off x="803275" y="2524125"/>
            <a:ext cx="4970463" cy="2935288"/>
          </a:xfrm>
        </p:spPr>
        <p:txBody>
          <a:bodyPr rtlCol="0">
            <a:normAutofit/>
          </a:bodyPr>
          <a:lstStyle>
            <a:lvl1pPr>
              <a:defRPr sz="1400"/>
            </a:lvl1pPr>
            <a:lvl2pPr>
              <a:defRPr sz="1400"/>
            </a:lvl2pPr>
            <a:lvl3pPr>
              <a:defRPr sz="1400"/>
            </a:lvl3pPr>
            <a:lvl4pPr>
              <a:defRPr sz="1400"/>
            </a:lvl4pPr>
            <a:lvl5pPr>
              <a:defRPr sz="1400"/>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
        <p:nvSpPr>
          <p:cNvPr id="22" name="Substituent conținut 2">
            <a:extLst>
              <a:ext uri="{FF2B5EF4-FFF2-40B4-BE49-F238E27FC236}">
                <a16:creationId xmlns:a16="http://schemas.microsoft.com/office/drawing/2014/main" id="{7395C5B4-6B03-4F70-96F8-3AE3A7817B52}"/>
              </a:ext>
            </a:extLst>
          </p:cNvPr>
          <p:cNvSpPr>
            <a:spLocks noGrp="1"/>
          </p:cNvSpPr>
          <p:nvPr>
            <p:ph sz="quarter" idx="33"/>
          </p:nvPr>
        </p:nvSpPr>
        <p:spPr>
          <a:xfrm>
            <a:off x="6096000" y="2524125"/>
            <a:ext cx="4970463" cy="2935288"/>
          </a:xfrm>
        </p:spPr>
        <p:txBody>
          <a:bodyPr rtlCol="0">
            <a:normAutofit/>
          </a:bodyPr>
          <a:lstStyle>
            <a:lvl1pPr>
              <a:defRPr sz="1400"/>
            </a:lvl1pPr>
            <a:lvl2pPr>
              <a:defRPr sz="1400"/>
            </a:lvl2pPr>
            <a:lvl3pPr>
              <a:defRPr sz="1400"/>
            </a:lvl3pPr>
            <a:lvl4pPr>
              <a:defRPr sz="1400"/>
            </a:lvl4pPr>
            <a:lvl5pPr>
              <a:defRPr sz="1400"/>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778915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spect conținut cronologie">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8736466" y="707529"/>
            <a:ext cx="2673606" cy="569086"/>
          </a:xfrm>
        </p:spPr>
        <p:txBody>
          <a:bodyPr lIns="0" tIns="0" rIns="0" bIns="0" rtlCol="0" anchor="b">
            <a:normAutofit/>
          </a:bodyPr>
          <a:lstStyle>
            <a:lvl1pPr algn="r">
              <a:defRPr sz="3600"/>
            </a:lvl1pPr>
          </a:lstStyle>
          <a:p>
            <a:pPr rtl="0"/>
            <a:r>
              <a:rPr lang="ro-RO" noProof="0" dirty="0"/>
              <a:t>CRONOLOGIE</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9147803" y="1625821"/>
            <a:ext cx="2262267" cy="2021536"/>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9097797" y="1375202"/>
            <a:ext cx="3094215" cy="100800"/>
            <a:chOff x="2729179" y="3240138"/>
            <a:chExt cx="157742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2729179" y="3290538"/>
              <a:ext cx="1551931"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55220"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16" name="Substituent text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2618284" y="685667"/>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20XX</a:t>
            </a:r>
          </a:p>
        </p:txBody>
      </p:sp>
      <p:sp>
        <p:nvSpPr>
          <p:cNvPr id="34" name="Substituent text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930241" y="1079309"/>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5930241" y="786637"/>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4" name="Conector drept 13">
            <a:extLst>
              <a:ext uri="{FF2B5EF4-FFF2-40B4-BE49-F238E27FC236}">
                <a16:creationId xmlns:a16="http://schemas.microsoft.com/office/drawing/2014/main" id="{1AD3A3AB-488E-4090-9FD5-E005D5A9ECF5}"/>
              </a:ext>
            </a:extLst>
          </p:cNvPr>
          <p:cNvCxnSpPr>
            <a:cxnSpLocks/>
          </p:cNvCxnSpPr>
          <p:nvPr userDrawn="1"/>
        </p:nvCxnSpPr>
        <p:spPr>
          <a:xfrm rot="16200000">
            <a:off x="2094269" y="3429000"/>
            <a:ext cx="685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D6729DC-C5B3-485B-B5CD-F06FC3CAFD9A}"/>
              </a:ext>
            </a:extLst>
          </p:cNvPr>
          <p:cNvSpPr/>
          <p:nvPr userDrawn="1"/>
        </p:nvSpPr>
        <p:spPr>
          <a:xfrm>
            <a:off x="5372392" y="959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9" name="Oval 28">
            <a:extLst>
              <a:ext uri="{FF2B5EF4-FFF2-40B4-BE49-F238E27FC236}">
                <a16:creationId xmlns:a16="http://schemas.microsoft.com/office/drawing/2014/main" id="{C4046DD7-8FB2-43D4-8E94-3D35DC3E2891}"/>
              </a:ext>
            </a:extLst>
          </p:cNvPr>
          <p:cNvSpPr/>
          <p:nvPr userDrawn="1"/>
        </p:nvSpPr>
        <p:spPr>
          <a:xfrm>
            <a:off x="5372392" y="5362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30" name="Oval 29">
            <a:extLst>
              <a:ext uri="{FF2B5EF4-FFF2-40B4-BE49-F238E27FC236}">
                <a16:creationId xmlns:a16="http://schemas.microsoft.com/office/drawing/2014/main" id="{A320A73A-D3CB-4E04-B7E2-F3696B8ACDEA}"/>
              </a:ext>
            </a:extLst>
          </p:cNvPr>
          <p:cNvSpPr/>
          <p:nvPr userDrawn="1"/>
        </p:nvSpPr>
        <p:spPr>
          <a:xfrm>
            <a:off x="5372392" y="2427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31" name="Oval 30">
            <a:extLst>
              <a:ext uri="{FF2B5EF4-FFF2-40B4-BE49-F238E27FC236}">
                <a16:creationId xmlns:a16="http://schemas.microsoft.com/office/drawing/2014/main" id="{3E2B01F0-78A8-41AE-95B8-811603402031}"/>
              </a:ext>
            </a:extLst>
          </p:cNvPr>
          <p:cNvSpPr/>
          <p:nvPr userDrawn="1"/>
        </p:nvSpPr>
        <p:spPr>
          <a:xfrm>
            <a:off x="5372392" y="3894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32" name="Substituent text 2">
            <a:extLst>
              <a:ext uri="{FF2B5EF4-FFF2-40B4-BE49-F238E27FC236}">
                <a16:creationId xmlns:a16="http://schemas.microsoft.com/office/drawing/2014/main" id="{A70E382B-B932-45B7-BD95-6D722A4A2480}"/>
              </a:ext>
            </a:extLst>
          </p:cNvPr>
          <p:cNvSpPr>
            <a:spLocks noGrp="1"/>
          </p:cNvSpPr>
          <p:nvPr>
            <p:ph type="body" idx="31" hasCustomPrompt="1"/>
          </p:nvPr>
        </p:nvSpPr>
        <p:spPr>
          <a:xfrm>
            <a:off x="5930241" y="2532448"/>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3" name="Substituent text 2">
            <a:extLst>
              <a:ext uri="{FF2B5EF4-FFF2-40B4-BE49-F238E27FC236}">
                <a16:creationId xmlns:a16="http://schemas.microsoft.com/office/drawing/2014/main" id="{2F096B52-06C2-46DF-BB33-70D931283F16}"/>
              </a:ext>
            </a:extLst>
          </p:cNvPr>
          <p:cNvSpPr>
            <a:spLocks noGrp="1"/>
          </p:cNvSpPr>
          <p:nvPr>
            <p:ph type="body" idx="32" hasCustomPrompt="1"/>
          </p:nvPr>
        </p:nvSpPr>
        <p:spPr>
          <a:xfrm>
            <a:off x="5930241" y="2239776"/>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5" name="Substituent text 2">
            <a:extLst>
              <a:ext uri="{FF2B5EF4-FFF2-40B4-BE49-F238E27FC236}">
                <a16:creationId xmlns:a16="http://schemas.microsoft.com/office/drawing/2014/main" id="{5D87FD43-95C9-4217-AD5F-FE02E28AD4CE}"/>
              </a:ext>
            </a:extLst>
          </p:cNvPr>
          <p:cNvSpPr>
            <a:spLocks noGrp="1"/>
          </p:cNvSpPr>
          <p:nvPr>
            <p:ph type="body" idx="33" hasCustomPrompt="1"/>
          </p:nvPr>
        </p:nvSpPr>
        <p:spPr>
          <a:xfrm>
            <a:off x="5930241" y="3985587"/>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7" name="Substituent text 2">
            <a:extLst>
              <a:ext uri="{FF2B5EF4-FFF2-40B4-BE49-F238E27FC236}">
                <a16:creationId xmlns:a16="http://schemas.microsoft.com/office/drawing/2014/main" id="{A6706CEB-523E-4248-9A66-5D139D8B0DE5}"/>
              </a:ext>
            </a:extLst>
          </p:cNvPr>
          <p:cNvSpPr>
            <a:spLocks noGrp="1"/>
          </p:cNvSpPr>
          <p:nvPr>
            <p:ph type="body" idx="34" hasCustomPrompt="1"/>
          </p:nvPr>
        </p:nvSpPr>
        <p:spPr>
          <a:xfrm>
            <a:off x="5930241" y="3692915"/>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8" name="Substituent text 2">
            <a:extLst>
              <a:ext uri="{FF2B5EF4-FFF2-40B4-BE49-F238E27FC236}">
                <a16:creationId xmlns:a16="http://schemas.microsoft.com/office/drawing/2014/main" id="{6ADC931C-F9B2-467E-A024-CB5BE74BAD85}"/>
              </a:ext>
            </a:extLst>
          </p:cNvPr>
          <p:cNvSpPr>
            <a:spLocks noGrp="1"/>
          </p:cNvSpPr>
          <p:nvPr>
            <p:ph type="body" idx="35" hasCustomPrompt="1"/>
          </p:nvPr>
        </p:nvSpPr>
        <p:spPr>
          <a:xfrm>
            <a:off x="5930241" y="5438727"/>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9" name="Substituent text 2">
            <a:extLst>
              <a:ext uri="{FF2B5EF4-FFF2-40B4-BE49-F238E27FC236}">
                <a16:creationId xmlns:a16="http://schemas.microsoft.com/office/drawing/2014/main" id="{0A301DE6-2E75-41F5-9314-B269815BA3F3}"/>
              </a:ext>
            </a:extLst>
          </p:cNvPr>
          <p:cNvSpPr>
            <a:spLocks noGrp="1"/>
          </p:cNvSpPr>
          <p:nvPr>
            <p:ph type="body" idx="36" hasCustomPrompt="1"/>
          </p:nvPr>
        </p:nvSpPr>
        <p:spPr>
          <a:xfrm>
            <a:off x="5930241" y="5146055"/>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0" name="Substituent text 15">
            <a:extLst>
              <a:ext uri="{FF2B5EF4-FFF2-40B4-BE49-F238E27FC236}">
                <a16:creationId xmlns:a16="http://schemas.microsoft.com/office/drawing/2014/main" id="{B9154606-4DE0-4DC7-830A-371423BE4201}"/>
              </a:ext>
            </a:extLst>
          </p:cNvPr>
          <p:cNvSpPr>
            <a:spLocks noGrp="1"/>
          </p:cNvSpPr>
          <p:nvPr>
            <p:ph type="body" sz="quarter" idx="37" hasCustomPrompt="1"/>
          </p:nvPr>
        </p:nvSpPr>
        <p:spPr>
          <a:xfrm>
            <a:off x="2618284" y="2153566"/>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20XX</a:t>
            </a:r>
          </a:p>
        </p:txBody>
      </p:sp>
      <p:sp>
        <p:nvSpPr>
          <p:cNvPr id="41" name="Substituent text 15">
            <a:extLst>
              <a:ext uri="{FF2B5EF4-FFF2-40B4-BE49-F238E27FC236}">
                <a16:creationId xmlns:a16="http://schemas.microsoft.com/office/drawing/2014/main" id="{5AC8C127-0F88-413C-B7BA-2ED0F81E7D4E}"/>
              </a:ext>
            </a:extLst>
          </p:cNvPr>
          <p:cNvSpPr>
            <a:spLocks noGrp="1"/>
          </p:cNvSpPr>
          <p:nvPr>
            <p:ph type="body" sz="quarter" idx="38" hasCustomPrompt="1"/>
          </p:nvPr>
        </p:nvSpPr>
        <p:spPr>
          <a:xfrm>
            <a:off x="2618284" y="3621465"/>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20XX</a:t>
            </a:r>
          </a:p>
        </p:txBody>
      </p:sp>
      <p:sp>
        <p:nvSpPr>
          <p:cNvPr id="42" name="Substituent text 15">
            <a:extLst>
              <a:ext uri="{FF2B5EF4-FFF2-40B4-BE49-F238E27FC236}">
                <a16:creationId xmlns:a16="http://schemas.microsoft.com/office/drawing/2014/main" id="{63C5707A-6E08-4B58-A5FE-40063DB6548E}"/>
              </a:ext>
            </a:extLst>
          </p:cNvPr>
          <p:cNvSpPr>
            <a:spLocks noGrp="1"/>
          </p:cNvSpPr>
          <p:nvPr>
            <p:ph type="body" sz="quarter" idx="39" hasCustomPrompt="1"/>
          </p:nvPr>
        </p:nvSpPr>
        <p:spPr>
          <a:xfrm>
            <a:off x="2618284" y="5089363"/>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20XX</a:t>
            </a:r>
          </a:p>
        </p:txBody>
      </p:sp>
    </p:spTree>
    <p:extLst>
      <p:ext uri="{BB962C8B-B14F-4D97-AF65-F5344CB8AC3E}">
        <p14:creationId xmlns:p14="http://schemas.microsoft.com/office/powerpoint/2010/main" val="3627535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spect tabel">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60000"/>
            <a:ext cx="3911599" cy="1177174"/>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890303"/>
            <a:ext cx="3275463" cy="882062"/>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3598737"/>
            <a:ext cx="3352378" cy="100800"/>
            <a:chOff x="-1228304" y="3240138"/>
            <a:chExt cx="3352378" cy="100800"/>
          </a:xfrm>
        </p:grpSpPr>
        <p:cxnSp>
          <p:nvCxnSpPr>
            <p:cNvPr id="13" name="Conector drep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316941"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023274"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Substituent tabel 9">
            <a:extLst>
              <a:ext uri="{FF2B5EF4-FFF2-40B4-BE49-F238E27FC236}">
                <a16:creationId xmlns:a16="http://schemas.microsoft.com/office/drawing/2014/main" id="{3F646CE6-E75B-4112-896D-5A26E1F1520E}"/>
              </a:ext>
            </a:extLst>
          </p:cNvPr>
          <p:cNvSpPr>
            <a:spLocks noGrp="1"/>
          </p:cNvSpPr>
          <p:nvPr>
            <p:ph type="tbl" sz="quarter" idx="14"/>
          </p:nvPr>
        </p:nvSpPr>
        <p:spPr>
          <a:xfrm>
            <a:off x="5518150" y="860425"/>
            <a:ext cx="5870575" cy="4867275"/>
          </a:xfrm>
        </p:spPr>
        <p:txBody>
          <a:bodyPr rtlCol="0" anchor="ctr" anchorCtr="0">
            <a:normAutofit/>
          </a:bodyPr>
          <a:lstStyle>
            <a:lvl1pPr marL="0" indent="0" algn="ctr">
              <a:buNone/>
              <a:defRPr sz="2000"/>
            </a:lvl1pPr>
          </a:lstStyle>
          <a:p>
            <a:pPr rtl="0"/>
            <a:r>
              <a:rPr lang="ro-RO" noProof="0"/>
              <a:t>Faceți clic pe pictogramă pentru a adăuga un tabel</a:t>
            </a:r>
            <a:endParaRPr lang="ro-RO" noProof="0" dirty="0"/>
          </a:p>
        </p:txBody>
      </p:sp>
    </p:spTree>
    <p:extLst>
      <p:ext uri="{BB962C8B-B14F-4D97-AF65-F5344CB8AC3E}">
        <p14:creationId xmlns:p14="http://schemas.microsoft.com/office/powerpoint/2010/main" val="3183923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spect conținut de echipă">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608523"/>
            <a:ext cx="2828198" cy="1286838"/>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244567"/>
            <a:ext cx="2828198" cy="2098138"/>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993948"/>
            <a:ext cx="2705796" cy="100800"/>
            <a:chOff x="0" y="3240138"/>
            <a:chExt cx="2705796"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267729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6049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Substituent text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4128617" y="4355032"/>
            <a:ext cx="2066544"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0" name="Substituent text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4128616" y="4042831"/>
            <a:ext cx="2066544"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1" name="Substituent text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4128616" y="3428999"/>
            <a:ext cx="2066544"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9" name="Substituent imagine 8">
            <a:extLst>
              <a:ext uri="{FF2B5EF4-FFF2-40B4-BE49-F238E27FC236}">
                <a16:creationId xmlns:a16="http://schemas.microsoft.com/office/drawing/2014/main" id="{B284A57B-147A-4287-AA6B-E508A9222F7F}"/>
              </a:ext>
            </a:extLst>
          </p:cNvPr>
          <p:cNvSpPr>
            <a:spLocks noGrp="1"/>
          </p:cNvSpPr>
          <p:nvPr>
            <p:ph type="pic" sz="quarter" idx="33"/>
          </p:nvPr>
        </p:nvSpPr>
        <p:spPr>
          <a:xfrm>
            <a:off x="4130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35" name="Substituent imagine 8">
            <a:extLst>
              <a:ext uri="{FF2B5EF4-FFF2-40B4-BE49-F238E27FC236}">
                <a16:creationId xmlns:a16="http://schemas.microsoft.com/office/drawing/2014/main" id="{9DBE0996-CEA3-41C3-A75A-84DC3C2B5194}"/>
              </a:ext>
            </a:extLst>
          </p:cNvPr>
          <p:cNvSpPr>
            <a:spLocks noGrp="1"/>
          </p:cNvSpPr>
          <p:nvPr>
            <p:ph type="pic" sz="quarter" idx="34"/>
          </p:nvPr>
        </p:nvSpPr>
        <p:spPr>
          <a:xfrm>
            <a:off x="9128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36" name="Substituent imagine 8">
            <a:extLst>
              <a:ext uri="{FF2B5EF4-FFF2-40B4-BE49-F238E27FC236}">
                <a16:creationId xmlns:a16="http://schemas.microsoft.com/office/drawing/2014/main" id="{F7B28261-CB14-4E4E-AA66-A0239B3DD28E}"/>
              </a:ext>
            </a:extLst>
          </p:cNvPr>
          <p:cNvSpPr>
            <a:spLocks noGrp="1"/>
          </p:cNvSpPr>
          <p:nvPr>
            <p:ph type="pic" sz="quarter" idx="35"/>
          </p:nvPr>
        </p:nvSpPr>
        <p:spPr>
          <a:xfrm>
            <a:off x="6629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37" name="Substituent text 2">
            <a:extLst>
              <a:ext uri="{FF2B5EF4-FFF2-40B4-BE49-F238E27FC236}">
                <a16:creationId xmlns:a16="http://schemas.microsoft.com/office/drawing/2014/main" id="{BAA53E0C-9536-4177-A63F-0E2565EC53CD}"/>
              </a:ext>
            </a:extLst>
          </p:cNvPr>
          <p:cNvSpPr>
            <a:spLocks noGrp="1"/>
          </p:cNvSpPr>
          <p:nvPr>
            <p:ph type="body" idx="36" hasCustomPrompt="1"/>
          </p:nvPr>
        </p:nvSpPr>
        <p:spPr>
          <a:xfrm>
            <a:off x="9127048" y="4355032"/>
            <a:ext cx="2066400"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8" name="Substituent text 2">
            <a:extLst>
              <a:ext uri="{FF2B5EF4-FFF2-40B4-BE49-F238E27FC236}">
                <a16:creationId xmlns:a16="http://schemas.microsoft.com/office/drawing/2014/main" id="{67EF8E36-183B-420B-AF25-17CFA963987A}"/>
              </a:ext>
            </a:extLst>
          </p:cNvPr>
          <p:cNvSpPr>
            <a:spLocks noGrp="1"/>
          </p:cNvSpPr>
          <p:nvPr>
            <p:ph type="body" idx="37" hasCustomPrompt="1"/>
          </p:nvPr>
        </p:nvSpPr>
        <p:spPr>
          <a:xfrm>
            <a:off x="9127047" y="4042831"/>
            <a:ext cx="2066400"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9" name="Substituent text 2">
            <a:extLst>
              <a:ext uri="{FF2B5EF4-FFF2-40B4-BE49-F238E27FC236}">
                <a16:creationId xmlns:a16="http://schemas.microsoft.com/office/drawing/2014/main" id="{58DA6E86-8039-4690-AFE1-7CCF07B7CBAF}"/>
              </a:ext>
            </a:extLst>
          </p:cNvPr>
          <p:cNvSpPr>
            <a:spLocks noGrp="1"/>
          </p:cNvSpPr>
          <p:nvPr>
            <p:ph type="body" idx="38" hasCustomPrompt="1"/>
          </p:nvPr>
        </p:nvSpPr>
        <p:spPr>
          <a:xfrm>
            <a:off x="9127047" y="3428999"/>
            <a:ext cx="2066400"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1" name="Substituent text 2">
            <a:extLst>
              <a:ext uri="{FF2B5EF4-FFF2-40B4-BE49-F238E27FC236}">
                <a16:creationId xmlns:a16="http://schemas.microsoft.com/office/drawing/2014/main" id="{933214B9-0452-4C8B-AB10-922F3C3BCF01}"/>
              </a:ext>
            </a:extLst>
          </p:cNvPr>
          <p:cNvSpPr>
            <a:spLocks noGrp="1"/>
          </p:cNvSpPr>
          <p:nvPr>
            <p:ph type="body" idx="39" hasCustomPrompt="1"/>
          </p:nvPr>
        </p:nvSpPr>
        <p:spPr>
          <a:xfrm>
            <a:off x="6629217" y="4355032"/>
            <a:ext cx="2066400"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2" name="Substituent text 2">
            <a:extLst>
              <a:ext uri="{FF2B5EF4-FFF2-40B4-BE49-F238E27FC236}">
                <a16:creationId xmlns:a16="http://schemas.microsoft.com/office/drawing/2014/main" id="{A5C23113-D98B-48C7-A675-4FD5F50333F3}"/>
              </a:ext>
            </a:extLst>
          </p:cNvPr>
          <p:cNvSpPr>
            <a:spLocks noGrp="1"/>
          </p:cNvSpPr>
          <p:nvPr>
            <p:ph type="body" idx="40" hasCustomPrompt="1"/>
          </p:nvPr>
        </p:nvSpPr>
        <p:spPr>
          <a:xfrm>
            <a:off x="6629216" y="4042831"/>
            <a:ext cx="2066400"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9" name="Substituent text 2">
            <a:extLst>
              <a:ext uri="{FF2B5EF4-FFF2-40B4-BE49-F238E27FC236}">
                <a16:creationId xmlns:a16="http://schemas.microsoft.com/office/drawing/2014/main" id="{09781257-B563-41E0-B9E6-9C7330084BCC}"/>
              </a:ext>
            </a:extLst>
          </p:cNvPr>
          <p:cNvSpPr>
            <a:spLocks noGrp="1"/>
          </p:cNvSpPr>
          <p:nvPr>
            <p:ph type="body" idx="41" hasCustomPrompt="1"/>
          </p:nvPr>
        </p:nvSpPr>
        <p:spPr>
          <a:xfrm>
            <a:off x="6627903" y="3428999"/>
            <a:ext cx="2066400"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cxnSp>
        <p:nvCxnSpPr>
          <p:cNvPr id="32" name="Conector drept 31">
            <a:extLst>
              <a:ext uri="{FF2B5EF4-FFF2-40B4-BE49-F238E27FC236}">
                <a16:creationId xmlns:a16="http://schemas.microsoft.com/office/drawing/2014/main" id="{9A32EC27-ACD8-47C0-A3ED-E4ED58D88358}"/>
              </a:ext>
            </a:extLst>
          </p:cNvPr>
          <p:cNvCxnSpPr/>
          <p:nvPr userDrawn="1"/>
        </p:nvCxnSpPr>
        <p:spPr>
          <a:xfrm>
            <a:off x="6195160" y="2217849"/>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ector drept 32">
            <a:extLst>
              <a:ext uri="{FF2B5EF4-FFF2-40B4-BE49-F238E27FC236}">
                <a16:creationId xmlns:a16="http://schemas.microsoft.com/office/drawing/2014/main" id="{99E8819A-135C-4A5C-9F6A-A3BE05AA294F}"/>
              </a:ext>
            </a:extLst>
          </p:cNvPr>
          <p:cNvCxnSpPr/>
          <p:nvPr userDrawn="1"/>
        </p:nvCxnSpPr>
        <p:spPr>
          <a:xfrm>
            <a:off x="8703909" y="2216687"/>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329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pozitiv aspect conținut de echipă">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rtlCol="0" anchor="b">
            <a:normAutofit/>
          </a:bodyPr>
          <a:lstStyle>
            <a:lvl1pPr algn="r">
              <a:defRPr sz="3600"/>
            </a:lvl1pPr>
          </a:lstStyle>
          <a:p>
            <a:pPr rtl="0"/>
            <a:r>
              <a:rPr lang="ro-RO" noProof="0"/>
              <a:t>Faceți clic pentru a edita stilul de titlu coordonator</a:t>
            </a:r>
            <a:endParaRPr lang="ro-RO" noProof="0" dirty="0"/>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7950838" y="1375202"/>
            <a:ext cx="4241162" cy="100800"/>
            <a:chOff x="439494" y="3240138"/>
            <a:chExt cx="2648035"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439494" y="3290538"/>
              <a:ext cx="2615905"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021805"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958968"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2" name="Substituent text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958968"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3" name="Substituent imagine 2">
            <a:extLst>
              <a:ext uri="{FF2B5EF4-FFF2-40B4-BE49-F238E27FC236}">
                <a16:creationId xmlns:a16="http://schemas.microsoft.com/office/drawing/2014/main" id="{F6FF07C5-314A-4EA8-B78F-7A51C234D3A1}"/>
              </a:ext>
            </a:extLst>
          </p:cNvPr>
          <p:cNvSpPr>
            <a:spLocks noGrp="1"/>
          </p:cNvSpPr>
          <p:nvPr>
            <p:ph type="pic" sz="quarter" idx="33"/>
          </p:nvPr>
        </p:nvSpPr>
        <p:spPr>
          <a:xfrm>
            <a:off x="721841" y="2764036"/>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23" name="Conector drept 22">
            <a:extLst>
              <a:ext uri="{FF2B5EF4-FFF2-40B4-BE49-F238E27FC236}">
                <a16:creationId xmlns:a16="http://schemas.microsoft.com/office/drawing/2014/main" id="{B691060D-E361-43B0-BFD7-43D7CC4E5CCD}"/>
              </a:ext>
            </a:extLst>
          </p:cNvPr>
          <p:cNvCxnSpPr>
            <a:cxnSpLocks/>
          </p:cNvCxnSpPr>
          <p:nvPr userDrawn="1"/>
        </p:nvCxnSpPr>
        <p:spPr>
          <a:xfrm>
            <a:off x="0" y="3288596"/>
            <a:ext cx="72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Substituent text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1957127"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1" name="Substituent text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1957127"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2" name="Substituent imagine 2">
            <a:extLst>
              <a:ext uri="{FF2B5EF4-FFF2-40B4-BE49-F238E27FC236}">
                <a16:creationId xmlns:a16="http://schemas.microsoft.com/office/drawing/2014/main" id="{76A56D2A-42F0-40C5-96D7-B1AC33152A85}"/>
              </a:ext>
            </a:extLst>
          </p:cNvPr>
          <p:cNvSpPr>
            <a:spLocks noGrp="1"/>
          </p:cNvSpPr>
          <p:nvPr>
            <p:ph type="pic" sz="quarter" idx="36"/>
          </p:nvPr>
        </p:nvSpPr>
        <p:spPr>
          <a:xfrm>
            <a:off x="720000" y="4191893"/>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43" name="Conector drept 42">
            <a:extLst>
              <a:ext uri="{FF2B5EF4-FFF2-40B4-BE49-F238E27FC236}">
                <a16:creationId xmlns:a16="http://schemas.microsoft.com/office/drawing/2014/main" id="{CF6D1C91-9136-4678-A712-92BE9B3902C4}"/>
              </a:ext>
            </a:extLst>
          </p:cNvPr>
          <p:cNvCxnSpPr>
            <a:cxnSpLocks/>
          </p:cNvCxnSpPr>
          <p:nvPr userDrawn="1"/>
        </p:nvCxnSpPr>
        <p:spPr>
          <a:xfrm rot="16200000">
            <a:off x="1111670" y="4028309"/>
            <a:ext cx="32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Substituent text 2">
            <a:extLst>
              <a:ext uri="{FF2B5EF4-FFF2-40B4-BE49-F238E27FC236}">
                <a16:creationId xmlns:a16="http://schemas.microsoft.com/office/drawing/2014/main" id="{BACF15AB-FF8A-422B-840D-88503024E5D3}"/>
              </a:ext>
            </a:extLst>
          </p:cNvPr>
          <p:cNvSpPr>
            <a:spLocks noGrp="1"/>
          </p:cNvSpPr>
          <p:nvPr>
            <p:ph type="body" idx="37" hasCustomPrompt="1"/>
          </p:nvPr>
        </p:nvSpPr>
        <p:spPr>
          <a:xfrm>
            <a:off x="5708709"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5" name="Substituent text 2">
            <a:extLst>
              <a:ext uri="{FF2B5EF4-FFF2-40B4-BE49-F238E27FC236}">
                <a16:creationId xmlns:a16="http://schemas.microsoft.com/office/drawing/2014/main" id="{EFC2028F-7DFE-412D-97DF-707D128D95E0}"/>
              </a:ext>
            </a:extLst>
          </p:cNvPr>
          <p:cNvSpPr>
            <a:spLocks noGrp="1"/>
          </p:cNvSpPr>
          <p:nvPr>
            <p:ph type="body" idx="38" hasCustomPrompt="1"/>
          </p:nvPr>
        </p:nvSpPr>
        <p:spPr>
          <a:xfrm>
            <a:off x="5708709"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7" name="Substituent text 2">
            <a:extLst>
              <a:ext uri="{FF2B5EF4-FFF2-40B4-BE49-F238E27FC236}">
                <a16:creationId xmlns:a16="http://schemas.microsoft.com/office/drawing/2014/main" id="{4349A4F0-1181-4A58-BFD4-4783CD130356}"/>
              </a:ext>
            </a:extLst>
          </p:cNvPr>
          <p:cNvSpPr>
            <a:spLocks noGrp="1"/>
          </p:cNvSpPr>
          <p:nvPr>
            <p:ph type="body" idx="40" hasCustomPrompt="1"/>
          </p:nvPr>
        </p:nvSpPr>
        <p:spPr>
          <a:xfrm>
            <a:off x="5704578"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8" name="Substituent text 2">
            <a:extLst>
              <a:ext uri="{FF2B5EF4-FFF2-40B4-BE49-F238E27FC236}">
                <a16:creationId xmlns:a16="http://schemas.microsoft.com/office/drawing/2014/main" id="{DC1D5D83-8D32-491F-87EB-9DA9360D4F2B}"/>
              </a:ext>
            </a:extLst>
          </p:cNvPr>
          <p:cNvSpPr>
            <a:spLocks noGrp="1"/>
          </p:cNvSpPr>
          <p:nvPr>
            <p:ph type="body" idx="41" hasCustomPrompt="1"/>
          </p:nvPr>
        </p:nvSpPr>
        <p:spPr>
          <a:xfrm>
            <a:off x="5704578"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50" name="Substituent text 2">
            <a:extLst>
              <a:ext uri="{FF2B5EF4-FFF2-40B4-BE49-F238E27FC236}">
                <a16:creationId xmlns:a16="http://schemas.microsoft.com/office/drawing/2014/main" id="{8120723F-A42C-4B81-97FD-6F575E5C2584}"/>
              </a:ext>
            </a:extLst>
          </p:cNvPr>
          <p:cNvSpPr>
            <a:spLocks noGrp="1"/>
          </p:cNvSpPr>
          <p:nvPr>
            <p:ph type="body" idx="43" hasCustomPrompt="1"/>
          </p:nvPr>
        </p:nvSpPr>
        <p:spPr>
          <a:xfrm>
            <a:off x="9453870"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51" name="Substituent text 2">
            <a:extLst>
              <a:ext uri="{FF2B5EF4-FFF2-40B4-BE49-F238E27FC236}">
                <a16:creationId xmlns:a16="http://schemas.microsoft.com/office/drawing/2014/main" id="{27D068F1-398F-4D11-977C-080C8151C786}"/>
              </a:ext>
            </a:extLst>
          </p:cNvPr>
          <p:cNvSpPr>
            <a:spLocks noGrp="1"/>
          </p:cNvSpPr>
          <p:nvPr>
            <p:ph type="body" idx="44" hasCustomPrompt="1"/>
          </p:nvPr>
        </p:nvSpPr>
        <p:spPr>
          <a:xfrm>
            <a:off x="9453870"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53" name="Substituent text 2">
            <a:extLst>
              <a:ext uri="{FF2B5EF4-FFF2-40B4-BE49-F238E27FC236}">
                <a16:creationId xmlns:a16="http://schemas.microsoft.com/office/drawing/2014/main" id="{B795705E-C5CB-46CC-9E41-D2269E07BC15}"/>
              </a:ext>
            </a:extLst>
          </p:cNvPr>
          <p:cNvSpPr>
            <a:spLocks noGrp="1"/>
          </p:cNvSpPr>
          <p:nvPr>
            <p:ph type="body" idx="46" hasCustomPrompt="1"/>
          </p:nvPr>
        </p:nvSpPr>
        <p:spPr>
          <a:xfrm>
            <a:off x="9452029"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54" name="Substituent text 2">
            <a:extLst>
              <a:ext uri="{FF2B5EF4-FFF2-40B4-BE49-F238E27FC236}">
                <a16:creationId xmlns:a16="http://schemas.microsoft.com/office/drawing/2014/main" id="{80211A2B-0F3C-4DBE-AE01-069AE7FC3468}"/>
              </a:ext>
            </a:extLst>
          </p:cNvPr>
          <p:cNvSpPr>
            <a:spLocks noGrp="1"/>
          </p:cNvSpPr>
          <p:nvPr>
            <p:ph type="body" idx="47" hasCustomPrompt="1"/>
          </p:nvPr>
        </p:nvSpPr>
        <p:spPr>
          <a:xfrm>
            <a:off x="9452029"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cxnSp>
        <p:nvCxnSpPr>
          <p:cNvPr id="56" name="Conector drept 55">
            <a:extLst>
              <a:ext uri="{FF2B5EF4-FFF2-40B4-BE49-F238E27FC236}">
                <a16:creationId xmlns:a16="http://schemas.microsoft.com/office/drawing/2014/main" id="{2E5E9742-C670-47AB-AA69-AE65D7915B06}"/>
              </a:ext>
            </a:extLst>
          </p:cNvPr>
          <p:cNvCxnSpPr>
            <a:cxnSpLocks/>
          </p:cNvCxnSpPr>
          <p:nvPr userDrawn="1"/>
        </p:nvCxnSpPr>
        <p:spPr>
          <a:xfrm rot="16200000">
            <a:off x="3531847" y="5364000"/>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Conector drept 56">
            <a:extLst>
              <a:ext uri="{FF2B5EF4-FFF2-40B4-BE49-F238E27FC236}">
                <a16:creationId xmlns:a16="http://schemas.microsoft.com/office/drawing/2014/main" id="{158712DB-5183-45D8-9ABB-6E0795658012}"/>
              </a:ext>
            </a:extLst>
          </p:cNvPr>
          <p:cNvCxnSpPr>
            <a:cxnSpLocks/>
          </p:cNvCxnSpPr>
          <p:nvPr userDrawn="1"/>
        </p:nvCxnSpPr>
        <p:spPr>
          <a:xfrm rot="16200000">
            <a:off x="7274194" y="5363999"/>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Substituent imagine 2">
            <a:extLst>
              <a:ext uri="{FF2B5EF4-FFF2-40B4-BE49-F238E27FC236}">
                <a16:creationId xmlns:a16="http://schemas.microsoft.com/office/drawing/2014/main" id="{417A32F4-3459-4A31-A90E-AA771FD4D491}"/>
              </a:ext>
            </a:extLst>
          </p:cNvPr>
          <p:cNvSpPr>
            <a:spLocks noGrp="1"/>
          </p:cNvSpPr>
          <p:nvPr>
            <p:ph type="pic" sz="quarter" idx="42"/>
          </p:nvPr>
        </p:nvSpPr>
        <p:spPr>
          <a:xfrm>
            <a:off x="4467451" y="4191893"/>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55" name="Substituent imagine 2">
            <a:extLst>
              <a:ext uri="{FF2B5EF4-FFF2-40B4-BE49-F238E27FC236}">
                <a16:creationId xmlns:a16="http://schemas.microsoft.com/office/drawing/2014/main" id="{63549FA7-92E5-4DB1-92FA-15902DFD3753}"/>
              </a:ext>
            </a:extLst>
          </p:cNvPr>
          <p:cNvSpPr>
            <a:spLocks noGrp="1"/>
          </p:cNvSpPr>
          <p:nvPr>
            <p:ph type="pic" sz="quarter" idx="48"/>
          </p:nvPr>
        </p:nvSpPr>
        <p:spPr>
          <a:xfrm>
            <a:off x="8214902" y="4191893"/>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46" name="Substituent imagine 2">
            <a:extLst>
              <a:ext uri="{FF2B5EF4-FFF2-40B4-BE49-F238E27FC236}">
                <a16:creationId xmlns:a16="http://schemas.microsoft.com/office/drawing/2014/main" id="{0F62D330-6A30-4A65-89DA-EDFE4AAD343E}"/>
              </a:ext>
            </a:extLst>
          </p:cNvPr>
          <p:cNvSpPr>
            <a:spLocks noGrp="1"/>
          </p:cNvSpPr>
          <p:nvPr>
            <p:ph type="pic" sz="quarter" idx="39"/>
          </p:nvPr>
        </p:nvSpPr>
        <p:spPr>
          <a:xfrm>
            <a:off x="4469292" y="2764036"/>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52" name="Substituent imagine 2">
            <a:extLst>
              <a:ext uri="{FF2B5EF4-FFF2-40B4-BE49-F238E27FC236}">
                <a16:creationId xmlns:a16="http://schemas.microsoft.com/office/drawing/2014/main" id="{A3FC286B-05E7-4E48-A7FD-197800349118}"/>
              </a:ext>
            </a:extLst>
          </p:cNvPr>
          <p:cNvSpPr>
            <a:spLocks noGrp="1"/>
          </p:cNvSpPr>
          <p:nvPr>
            <p:ph type="pic" sz="quarter" idx="45"/>
          </p:nvPr>
        </p:nvSpPr>
        <p:spPr>
          <a:xfrm>
            <a:off x="8216743" y="2764036"/>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174431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tet secțiune cu imagine">
    <p:spTree>
      <p:nvGrpSpPr>
        <p:cNvPr id="1" name=""/>
        <p:cNvGrpSpPr/>
        <p:nvPr/>
      </p:nvGrpSpPr>
      <p:grpSpPr>
        <a:xfrm>
          <a:off x="0" y="0"/>
          <a:ext cx="0" cy="0"/>
          <a:chOff x="0" y="0"/>
          <a:chExt cx="0" cy="0"/>
        </a:xfrm>
      </p:grpSpPr>
      <p:sp>
        <p:nvSpPr>
          <p:cNvPr id="8" name="Substituent imagine 7">
            <a:extLst>
              <a:ext uri="{FF2B5EF4-FFF2-40B4-BE49-F238E27FC236}">
                <a16:creationId xmlns:a16="http://schemas.microsoft.com/office/drawing/2014/main" id="{C799DC18-D353-427C-B849-0204F13D9B3D}"/>
              </a:ext>
            </a:extLst>
          </p:cNvPr>
          <p:cNvSpPr>
            <a:spLocks noGrp="1"/>
          </p:cNvSpPr>
          <p:nvPr>
            <p:ph type="pic" sz="quarter" idx="14"/>
          </p:nvPr>
        </p:nvSpPr>
        <p:spPr>
          <a:xfrm>
            <a:off x="0" y="0"/>
            <a:ext cx="6083300" cy="6858000"/>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
        <p:nvSpPr>
          <p:cNvPr id="7" name="Dreptunghi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 name="Titlu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rtlCol="0" anchor="b" anchorCtr="0">
            <a:noAutofit/>
          </a:bodyPr>
          <a:lstStyle>
            <a:lvl1pPr>
              <a:defRPr sz="6000"/>
            </a:lvl1pPr>
          </a:lstStyle>
          <a:p>
            <a:pPr rtl="0"/>
            <a:r>
              <a:rPr lang="ro-RO" noProof="0" dirty="0"/>
              <a:t>PREZENTARE</a:t>
            </a:r>
            <a:br>
              <a:rPr lang="ro-RO" noProof="0" dirty="0"/>
            </a:br>
            <a:r>
              <a:rPr lang="ro-RO" noProof="0" dirty="0"/>
              <a:t>TITLU</a:t>
            </a:r>
          </a:p>
        </p:txBody>
      </p:sp>
      <p:sp>
        <p:nvSpPr>
          <p:cNvPr id="4" name="Substituent dată 3">
            <a:extLst>
              <a:ext uri="{FF2B5EF4-FFF2-40B4-BE49-F238E27FC236}">
                <a16:creationId xmlns:a16="http://schemas.microsoft.com/office/drawing/2014/main" id="{2472534F-03A6-408A-9BF1-303D0A440BA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0A24E181-0C50-4F43-A5A7-6FDD1500C708}"/>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grpSp>
        <p:nvGrpSpPr>
          <p:cNvPr id="9" name="Grup 8">
            <a:extLst>
              <a:ext uri="{FF2B5EF4-FFF2-40B4-BE49-F238E27FC236}">
                <a16:creationId xmlns:a16="http://schemas.microsoft.com/office/drawing/2014/main" id="{6F3E26A6-6962-4A35-AA86-805537D45296}"/>
              </a:ext>
            </a:extLst>
          </p:cNvPr>
          <p:cNvGrpSpPr/>
          <p:nvPr userDrawn="1"/>
        </p:nvGrpSpPr>
        <p:grpSpPr>
          <a:xfrm>
            <a:off x="6769768" y="2386683"/>
            <a:ext cx="4698084" cy="102440"/>
            <a:chOff x="3631690" y="2252140"/>
            <a:chExt cx="8183399"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1" name="Conector drept 10">
              <a:extLst>
                <a:ext uri="{FF2B5EF4-FFF2-40B4-BE49-F238E27FC236}">
                  <a16:creationId xmlns:a16="http://schemas.microsoft.com/office/drawing/2014/main" id="{192040D0-01C2-4643-8F84-3B8F334E545C}"/>
                </a:ext>
              </a:extLst>
            </p:cNvPr>
            <p:cNvCxnSpPr/>
            <p:nvPr userDrawn="1"/>
          </p:nvCxnSpPr>
          <p:spPr>
            <a:xfrm>
              <a:off x="3681983" y="2307679"/>
              <a:ext cx="799528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11639510"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grpSp>
        <p:nvGrpSpPr>
          <p:cNvPr id="13" name="Grup 12">
            <a:extLst>
              <a:ext uri="{FF2B5EF4-FFF2-40B4-BE49-F238E27FC236}">
                <a16:creationId xmlns:a16="http://schemas.microsoft.com/office/drawing/2014/main" id="{BB49A8A6-FEDB-4D20-B581-A84DB8EFE977}"/>
              </a:ext>
            </a:extLst>
          </p:cNvPr>
          <p:cNvGrpSpPr/>
          <p:nvPr userDrawn="1"/>
        </p:nvGrpSpPr>
        <p:grpSpPr>
          <a:xfrm>
            <a:off x="6769768" y="4295484"/>
            <a:ext cx="4698084" cy="100584"/>
            <a:chOff x="3631690" y="2253996"/>
            <a:chExt cx="8183393"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5" name="Conector drept 14">
              <a:extLst>
                <a:ext uri="{FF2B5EF4-FFF2-40B4-BE49-F238E27FC236}">
                  <a16:creationId xmlns:a16="http://schemas.microsoft.com/office/drawing/2014/main" id="{7CC5D776-F60A-4A0C-AA7C-EFACDA2CEA88}"/>
                </a:ext>
              </a:extLst>
            </p:cNvPr>
            <p:cNvCxnSpPr/>
            <p:nvPr userDrawn="1"/>
          </p:nvCxnSpPr>
          <p:spPr>
            <a:xfrm>
              <a:off x="3681983" y="2307679"/>
              <a:ext cx="7995278"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11639504"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sp>
        <p:nvSpPr>
          <p:cNvPr id="17" name="Subtitlu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rtlCol="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o-RO" noProof="0"/>
              <a:t>Faceți clic pentru a edita stilul de subtitlu coordonator</a:t>
            </a:r>
            <a:endParaRPr lang="ro-RO" noProof="0" dirty="0"/>
          </a:p>
        </p:txBody>
      </p:sp>
      <p:sp>
        <p:nvSpPr>
          <p:cNvPr id="18" name="Substituent imagine 9">
            <a:extLst>
              <a:ext uri="{FF2B5EF4-FFF2-40B4-BE49-F238E27FC236}">
                <a16:creationId xmlns:a16="http://schemas.microsoft.com/office/drawing/2014/main" id="{4293BA4F-7776-4C41-BE4F-7247935D5CCC}"/>
              </a:ext>
            </a:extLst>
          </p:cNvPr>
          <p:cNvSpPr>
            <a:spLocks noGrp="1"/>
          </p:cNvSpPr>
          <p:nvPr>
            <p:ph type="pic" sz="quarter" idx="13"/>
          </p:nvPr>
        </p:nvSpPr>
        <p:spPr>
          <a:xfrm>
            <a:off x="3706368" y="3079602"/>
            <a:ext cx="1481328" cy="758952"/>
          </a:xfrm>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907692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spect diagramă cu structură radială">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461974"/>
            <a:ext cx="4464049" cy="1177174"/>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092276"/>
            <a:ext cx="4443165" cy="1008841"/>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811097"/>
            <a:ext cx="3149152" cy="100800"/>
            <a:chOff x="-1228304" y="3250524"/>
            <a:chExt cx="3149152" cy="100800"/>
          </a:xfrm>
        </p:grpSpPr>
        <p:cxnSp>
          <p:nvCxnSpPr>
            <p:cNvPr id="13" name="Conector drep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09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20048" y="3250524"/>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Substituent text 2">
            <a:extLst>
              <a:ext uri="{FF2B5EF4-FFF2-40B4-BE49-F238E27FC236}">
                <a16:creationId xmlns:a16="http://schemas.microsoft.com/office/drawing/2014/main" id="{9A5180A6-7D2B-4341-A749-16387D907EEF}"/>
              </a:ext>
            </a:extLst>
          </p:cNvPr>
          <p:cNvSpPr>
            <a:spLocks noGrp="1"/>
          </p:cNvSpPr>
          <p:nvPr>
            <p:ph type="body" idx="34" hasCustomPrompt="1"/>
          </p:nvPr>
        </p:nvSpPr>
        <p:spPr>
          <a:xfrm>
            <a:off x="1262770" y="4138611"/>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37" name="Substituent text 2">
            <a:extLst>
              <a:ext uri="{FF2B5EF4-FFF2-40B4-BE49-F238E27FC236}">
                <a16:creationId xmlns:a16="http://schemas.microsoft.com/office/drawing/2014/main" id="{79DFBEE7-50AA-4F4F-8B5D-AD23ECAD9919}"/>
              </a:ext>
            </a:extLst>
          </p:cNvPr>
          <p:cNvSpPr>
            <a:spLocks noGrp="1"/>
          </p:cNvSpPr>
          <p:nvPr>
            <p:ph type="body" idx="42" hasCustomPrompt="1"/>
          </p:nvPr>
        </p:nvSpPr>
        <p:spPr>
          <a:xfrm>
            <a:off x="1262769" y="4499972"/>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39" name="Substituent text 2">
            <a:extLst>
              <a:ext uri="{FF2B5EF4-FFF2-40B4-BE49-F238E27FC236}">
                <a16:creationId xmlns:a16="http://schemas.microsoft.com/office/drawing/2014/main" id="{306EAF0C-F17D-47D6-BAA1-16745F4F70D9}"/>
              </a:ext>
            </a:extLst>
          </p:cNvPr>
          <p:cNvSpPr>
            <a:spLocks noGrp="1"/>
          </p:cNvSpPr>
          <p:nvPr>
            <p:ph type="body" idx="45" hasCustomPrompt="1"/>
          </p:nvPr>
        </p:nvSpPr>
        <p:spPr>
          <a:xfrm>
            <a:off x="3193135" y="4138611"/>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40" name="Substituent text 2">
            <a:extLst>
              <a:ext uri="{FF2B5EF4-FFF2-40B4-BE49-F238E27FC236}">
                <a16:creationId xmlns:a16="http://schemas.microsoft.com/office/drawing/2014/main" id="{D091E31C-C1DC-4D72-8C9E-3B6BD91E72AF}"/>
              </a:ext>
            </a:extLst>
          </p:cNvPr>
          <p:cNvSpPr>
            <a:spLocks noGrp="1"/>
          </p:cNvSpPr>
          <p:nvPr>
            <p:ph type="body" idx="46" hasCustomPrompt="1"/>
          </p:nvPr>
        </p:nvSpPr>
        <p:spPr>
          <a:xfrm>
            <a:off x="3193134" y="4499972"/>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42" name="Substituent text 2">
            <a:extLst>
              <a:ext uri="{FF2B5EF4-FFF2-40B4-BE49-F238E27FC236}">
                <a16:creationId xmlns:a16="http://schemas.microsoft.com/office/drawing/2014/main" id="{F62E753C-C8BE-457D-9B22-6A8227347A67}"/>
              </a:ext>
            </a:extLst>
          </p:cNvPr>
          <p:cNvSpPr>
            <a:spLocks noGrp="1"/>
          </p:cNvSpPr>
          <p:nvPr>
            <p:ph type="body" idx="47" hasCustomPrompt="1"/>
          </p:nvPr>
        </p:nvSpPr>
        <p:spPr>
          <a:xfrm>
            <a:off x="5123499" y="4142294"/>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43" name="Substituent text 2">
            <a:extLst>
              <a:ext uri="{FF2B5EF4-FFF2-40B4-BE49-F238E27FC236}">
                <a16:creationId xmlns:a16="http://schemas.microsoft.com/office/drawing/2014/main" id="{BC1E8F6C-0BDD-4AFA-9E8D-5EF61AA59F50}"/>
              </a:ext>
            </a:extLst>
          </p:cNvPr>
          <p:cNvSpPr>
            <a:spLocks noGrp="1"/>
          </p:cNvSpPr>
          <p:nvPr>
            <p:ph type="body" idx="48" hasCustomPrompt="1"/>
          </p:nvPr>
        </p:nvSpPr>
        <p:spPr>
          <a:xfrm>
            <a:off x="5123498" y="4503655"/>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45" name="Substituent text 2">
            <a:extLst>
              <a:ext uri="{FF2B5EF4-FFF2-40B4-BE49-F238E27FC236}">
                <a16:creationId xmlns:a16="http://schemas.microsoft.com/office/drawing/2014/main" id="{C70C9772-55FF-4449-988F-6CDDE075E730}"/>
              </a:ext>
            </a:extLst>
          </p:cNvPr>
          <p:cNvSpPr>
            <a:spLocks noGrp="1"/>
          </p:cNvSpPr>
          <p:nvPr>
            <p:ph type="body" idx="49" hasCustomPrompt="1"/>
          </p:nvPr>
        </p:nvSpPr>
        <p:spPr>
          <a:xfrm>
            <a:off x="1262770" y="4826750"/>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46" name="Substituent text 2">
            <a:extLst>
              <a:ext uri="{FF2B5EF4-FFF2-40B4-BE49-F238E27FC236}">
                <a16:creationId xmlns:a16="http://schemas.microsoft.com/office/drawing/2014/main" id="{75EE6DCE-6A55-4D95-85F7-E22E3E268256}"/>
              </a:ext>
            </a:extLst>
          </p:cNvPr>
          <p:cNvSpPr>
            <a:spLocks noGrp="1"/>
          </p:cNvSpPr>
          <p:nvPr>
            <p:ph type="body" idx="50" hasCustomPrompt="1"/>
          </p:nvPr>
        </p:nvSpPr>
        <p:spPr>
          <a:xfrm>
            <a:off x="1262769" y="5188111"/>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48" name="Substituent text 2">
            <a:extLst>
              <a:ext uri="{FF2B5EF4-FFF2-40B4-BE49-F238E27FC236}">
                <a16:creationId xmlns:a16="http://schemas.microsoft.com/office/drawing/2014/main" id="{84DC7882-7541-4AEA-95FE-DDBCF6F9CA32}"/>
              </a:ext>
            </a:extLst>
          </p:cNvPr>
          <p:cNvSpPr>
            <a:spLocks noGrp="1"/>
          </p:cNvSpPr>
          <p:nvPr>
            <p:ph type="body" idx="51" hasCustomPrompt="1"/>
          </p:nvPr>
        </p:nvSpPr>
        <p:spPr>
          <a:xfrm>
            <a:off x="3193135" y="4826750"/>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49" name="Substituent text 2">
            <a:extLst>
              <a:ext uri="{FF2B5EF4-FFF2-40B4-BE49-F238E27FC236}">
                <a16:creationId xmlns:a16="http://schemas.microsoft.com/office/drawing/2014/main" id="{5542D500-4CD6-4FDE-9133-F8020797D9B5}"/>
              </a:ext>
            </a:extLst>
          </p:cNvPr>
          <p:cNvSpPr>
            <a:spLocks noGrp="1"/>
          </p:cNvSpPr>
          <p:nvPr>
            <p:ph type="body" idx="52" hasCustomPrompt="1"/>
          </p:nvPr>
        </p:nvSpPr>
        <p:spPr>
          <a:xfrm>
            <a:off x="3193134" y="5188111"/>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51" name="Substituent text 2">
            <a:extLst>
              <a:ext uri="{FF2B5EF4-FFF2-40B4-BE49-F238E27FC236}">
                <a16:creationId xmlns:a16="http://schemas.microsoft.com/office/drawing/2014/main" id="{500C362B-BA02-4F7D-86F6-3F6F2EF20D04}"/>
              </a:ext>
            </a:extLst>
          </p:cNvPr>
          <p:cNvSpPr>
            <a:spLocks noGrp="1"/>
          </p:cNvSpPr>
          <p:nvPr>
            <p:ph type="body" idx="53" hasCustomPrompt="1"/>
          </p:nvPr>
        </p:nvSpPr>
        <p:spPr>
          <a:xfrm>
            <a:off x="5123499" y="4830433"/>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52" name="Substituent text 2">
            <a:extLst>
              <a:ext uri="{FF2B5EF4-FFF2-40B4-BE49-F238E27FC236}">
                <a16:creationId xmlns:a16="http://schemas.microsoft.com/office/drawing/2014/main" id="{E213E497-634E-40E7-BF08-765CC21529E2}"/>
              </a:ext>
            </a:extLst>
          </p:cNvPr>
          <p:cNvSpPr>
            <a:spLocks noGrp="1"/>
          </p:cNvSpPr>
          <p:nvPr>
            <p:ph type="body" idx="54" hasCustomPrompt="1"/>
          </p:nvPr>
        </p:nvSpPr>
        <p:spPr>
          <a:xfrm>
            <a:off x="5123498" y="5191794"/>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8" name="Oval 7">
            <a:extLst>
              <a:ext uri="{FF2B5EF4-FFF2-40B4-BE49-F238E27FC236}">
                <a16:creationId xmlns:a16="http://schemas.microsoft.com/office/drawing/2014/main" id="{FA01C659-0131-449B-BA07-5BC568F00BF0}"/>
              </a:ext>
            </a:extLst>
          </p:cNvPr>
          <p:cNvSpPr/>
          <p:nvPr userDrawn="1"/>
        </p:nvSpPr>
        <p:spPr>
          <a:xfrm>
            <a:off x="790959" y="4258650"/>
            <a:ext cx="384048" cy="384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4" name="Oval 53">
            <a:extLst>
              <a:ext uri="{FF2B5EF4-FFF2-40B4-BE49-F238E27FC236}">
                <a16:creationId xmlns:a16="http://schemas.microsoft.com/office/drawing/2014/main" id="{69CB80EA-A8D6-4099-9412-0C14095755FF}"/>
              </a:ext>
            </a:extLst>
          </p:cNvPr>
          <p:cNvSpPr/>
          <p:nvPr userDrawn="1"/>
        </p:nvSpPr>
        <p:spPr>
          <a:xfrm>
            <a:off x="790959" y="4965077"/>
            <a:ext cx="384048" cy="384048"/>
          </a:xfrm>
          <a:prstGeom prst="ellipse">
            <a:avLst/>
          </a:prstGeom>
          <a:solidFill>
            <a:srgbClr val="225B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5" name="Oval 54">
            <a:extLst>
              <a:ext uri="{FF2B5EF4-FFF2-40B4-BE49-F238E27FC236}">
                <a16:creationId xmlns:a16="http://schemas.microsoft.com/office/drawing/2014/main" id="{2E20CCE5-B889-49FE-8FA6-A6F0F11A5D91}"/>
              </a:ext>
            </a:extLst>
          </p:cNvPr>
          <p:cNvSpPr/>
          <p:nvPr userDrawn="1"/>
        </p:nvSpPr>
        <p:spPr>
          <a:xfrm>
            <a:off x="2725217" y="4261982"/>
            <a:ext cx="384048" cy="384048"/>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6" name="Oval 55">
            <a:extLst>
              <a:ext uri="{FF2B5EF4-FFF2-40B4-BE49-F238E27FC236}">
                <a16:creationId xmlns:a16="http://schemas.microsoft.com/office/drawing/2014/main" id="{769A77E3-4AFB-45BB-8FDC-4AD084EA9D23}"/>
              </a:ext>
            </a:extLst>
          </p:cNvPr>
          <p:cNvSpPr/>
          <p:nvPr userDrawn="1"/>
        </p:nvSpPr>
        <p:spPr>
          <a:xfrm>
            <a:off x="2725217" y="4968409"/>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7" name="Oval 56">
            <a:extLst>
              <a:ext uri="{FF2B5EF4-FFF2-40B4-BE49-F238E27FC236}">
                <a16:creationId xmlns:a16="http://schemas.microsoft.com/office/drawing/2014/main" id="{53A8B986-3280-4EAC-846B-9167ECC55646}"/>
              </a:ext>
            </a:extLst>
          </p:cNvPr>
          <p:cNvSpPr/>
          <p:nvPr userDrawn="1"/>
        </p:nvSpPr>
        <p:spPr>
          <a:xfrm>
            <a:off x="4660323" y="4257848"/>
            <a:ext cx="384048" cy="384048"/>
          </a:xfrm>
          <a:prstGeom prst="ellipse">
            <a:avLst/>
          </a:prstGeom>
          <a:solidFill>
            <a:srgbClr val="B531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8" name="Oval 57">
            <a:extLst>
              <a:ext uri="{FF2B5EF4-FFF2-40B4-BE49-F238E27FC236}">
                <a16:creationId xmlns:a16="http://schemas.microsoft.com/office/drawing/2014/main" id="{0AE6D315-5EC0-4956-B7BF-B94D2AFE679B}"/>
              </a:ext>
            </a:extLst>
          </p:cNvPr>
          <p:cNvSpPr/>
          <p:nvPr userDrawn="1"/>
        </p:nvSpPr>
        <p:spPr>
          <a:xfrm>
            <a:off x="4660323" y="4964275"/>
            <a:ext cx="384048" cy="38404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12" name="Substituent diagramă 11">
            <a:extLst>
              <a:ext uri="{FF2B5EF4-FFF2-40B4-BE49-F238E27FC236}">
                <a16:creationId xmlns:a16="http://schemas.microsoft.com/office/drawing/2014/main" id="{9ED8422E-0C74-45EF-B794-252146C6639A}"/>
              </a:ext>
            </a:extLst>
          </p:cNvPr>
          <p:cNvSpPr>
            <a:spLocks noGrp="1"/>
          </p:cNvSpPr>
          <p:nvPr>
            <p:ph type="chart" sz="quarter" idx="55"/>
          </p:nvPr>
        </p:nvSpPr>
        <p:spPr>
          <a:xfrm>
            <a:off x="6924675" y="860425"/>
            <a:ext cx="4483100" cy="4573588"/>
          </a:xfrm>
        </p:spPr>
        <p:txBody>
          <a:bodyPr rtlCol="0" anchor="ctr" anchorCtr="0">
            <a:normAutofit/>
          </a:bodyPr>
          <a:lstStyle>
            <a:lvl1pPr marL="0" indent="0" algn="ctr">
              <a:buNone/>
              <a:defRPr sz="1200"/>
            </a:lvl1pPr>
          </a:lstStyle>
          <a:p>
            <a:pPr rtl="0"/>
            <a:r>
              <a:rPr lang="ro-RO" noProof="0"/>
              <a:t>Faceți clic pe pictogramă pentru a adăuga o diagramă</a:t>
            </a:r>
            <a:endParaRPr lang="ro-RO" noProof="0" dirty="0"/>
          </a:p>
        </p:txBody>
      </p:sp>
      <p:sp>
        <p:nvSpPr>
          <p:cNvPr id="35" name="Oval 34">
            <a:extLst>
              <a:ext uri="{FF2B5EF4-FFF2-40B4-BE49-F238E27FC236}">
                <a16:creationId xmlns:a16="http://schemas.microsoft.com/office/drawing/2014/main" id="{E8B7C827-F016-49F6-B775-FAC0E6420466}"/>
              </a:ext>
            </a:extLst>
          </p:cNvPr>
          <p:cNvSpPr/>
          <p:nvPr userDrawn="1"/>
        </p:nvSpPr>
        <p:spPr>
          <a:xfrm>
            <a:off x="6905624" y="905669"/>
            <a:ext cx="4483100" cy="44831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38" name="Oval 37">
            <a:extLst>
              <a:ext uri="{FF2B5EF4-FFF2-40B4-BE49-F238E27FC236}">
                <a16:creationId xmlns:a16="http://schemas.microsoft.com/office/drawing/2014/main" id="{C0F8D2C7-9093-4F92-B8A4-D819FEE69F1F}"/>
              </a:ext>
            </a:extLst>
          </p:cNvPr>
          <p:cNvSpPr/>
          <p:nvPr userDrawn="1"/>
        </p:nvSpPr>
        <p:spPr>
          <a:xfrm>
            <a:off x="8294757" y="2294802"/>
            <a:ext cx="1704834" cy="1704834"/>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cxnSp>
        <p:nvCxnSpPr>
          <p:cNvPr id="41" name="Conector drept 40">
            <a:extLst>
              <a:ext uri="{FF2B5EF4-FFF2-40B4-BE49-F238E27FC236}">
                <a16:creationId xmlns:a16="http://schemas.microsoft.com/office/drawing/2014/main" id="{0DE9D0C0-04C1-4621-8B2D-E65A25A8DCF3}"/>
              </a:ext>
            </a:extLst>
          </p:cNvPr>
          <p:cNvCxnSpPr>
            <a:cxnSpLocks/>
          </p:cNvCxnSpPr>
          <p:nvPr userDrawn="1"/>
        </p:nvCxnSpPr>
        <p:spPr>
          <a:xfrm rot="16200000">
            <a:off x="8675514" y="450000"/>
            <a:ext cx="90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490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spect imagine și conținut">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411243"/>
            <a:ext cx="4494133" cy="804338"/>
          </a:xfrm>
        </p:spPr>
        <p:txBody>
          <a:bodyPr lIns="0" tIns="0" rIns="0" bIns="0" rtlCol="0" anchor="b">
            <a:normAutofit/>
          </a:bodyPr>
          <a:lstStyle>
            <a:lvl1pPr>
              <a:defRPr sz="3600"/>
            </a:lvl1pPr>
          </a:lstStyle>
          <a:p>
            <a:pPr rtl="0"/>
            <a:r>
              <a:rPr lang="ro-RO" noProof="0" dirty="0"/>
              <a:t>FACEȚI CLIC PENTRU A EDITA</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564787"/>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924675" y="2314168"/>
            <a:ext cx="5267325" cy="100800"/>
            <a:chOff x="0" y="3240138"/>
            <a:chExt cx="3434400" cy="100800"/>
          </a:xfrm>
        </p:grpSpPr>
        <p:cxnSp>
          <p:nvCxnSpPr>
            <p:cNvPr id="12" name="Conector drept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3189568"/>
            <a:ext cx="4482996" cy="243260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2" name="Substituent imagine 7">
            <a:extLst>
              <a:ext uri="{FF2B5EF4-FFF2-40B4-BE49-F238E27FC236}">
                <a16:creationId xmlns:a16="http://schemas.microsoft.com/office/drawing/2014/main" id="{CF430BFB-0A7C-4FB8-B93B-8DA19F3E634A}"/>
              </a:ext>
            </a:extLst>
          </p:cNvPr>
          <p:cNvSpPr>
            <a:spLocks noGrp="1"/>
          </p:cNvSpPr>
          <p:nvPr>
            <p:ph type="pic" sz="quarter" idx="15"/>
          </p:nvPr>
        </p:nvSpPr>
        <p:spPr>
          <a:xfrm>
            <a:off x="-3710" y="1792784"/>
            <a:ext cx="6073999" cy="3721608"/>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1286978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ulțumiri Aspect conținut">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imagine 2">
            <a:extLst>
              <a:ext uri="{FF2B5EF4-FFF2-40B4-BE49-F238E27FC236}">
                <a16:creationId xmlns:a16="http://schemas.microsoft.com/office/drawing/2014/main" id="{36EF099F-79D2-486F-A4B2-DD4F699752C8}"/>
              </a:ext>
            </a:extLst>
          </p:cNvPr>
          <p:cNvSpPr>
            <a:spLocks noGrp="1"/>
          </p:cNvSpPr>
          <p:nvPr>
            <p:ph type="pic" sz="quarter" idx="22"/>
          </p:nvPr>
        </p:nvSpPr>
        <p:spPr>
          <a:xfrm>
            <a:off x="6096000" y="0"/>
            <a:ext cx="6089650" cy="6858000"/>
          </a:xfrm>
        </p:spPr>
        <p:txBody>
          <a:bodyPr rtlCol="0" anchor="ctr" anchorCtr="0">
            <a:normAutofit/>
          </a:bodyPr>
          <a:lstStyle>
            <a:lvl1pPr marL="0" indent="0" algn="ctr">
              <a:buNone/>
              <a:defRPr sz="2000"/>
            </a:lvl1pPr>
          </a:lstStyle>
          <a:p>
            <a:pPr rtl="0"/>
            <a:r>
              <a:rPr lang="ro-RO" noProof="0"/>
              <a:t>Faceți clic pe pictogramă pentru a adăuga o imagine</a:t>
            </a:r>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sp>
        <p:nvSpPr>
          <p:cNvPr id="21" name="Titlu 1">
            <a:extLst>
              <a:ext uri="{FF2B5EF4-FFF2-40B4-BE49-F238E27FC236}">
                <a16:creationId xmlns:a16="http://schemas.microsoft.com/office/drawing/2014/main" id="{1FF22294-F2E5-4C74-A30C-46BA988FD586}"/>
              </a:ext>
            </a:extLst>
          </p:cNvPr>
          <p:cNvSpPr>
            <a:spLocks noGrp="1"/>
          </p:cNvSpPr>
          <p:nvPr>
            <p:ph type="title" hasCustomPrompt="1"/>
          </p:nvPr>
        </p:nvSpPr>
        <p:spPr>
          <a:xfrm>
            <a:off x="809959" y="1546091"/>
            <a:ext cx="4846923" cy="1091078"/>
          </a:xfrm>
        </p:spPr>
        <p:txBody>
          <a:bodyPr lIns="0" tIns="0" rIns="0" bIns="0" rtlCol="0" anchor="b" anchorCtr="0">
            <a:noAutofit/>
          </a:bodyPr>
          <a:lstStyle>
            <a:lvl1pPr>
              <a:defRPr sz="5500"/>
            </a:lvl1pPr>
          </a:lstStyle>
          <a:p>
            <a:pPr rtl="0"/>
            <a:r>
              <a:rPr lang="ro-RO" noProof="0" dirty="0"/>
              <a:t>VĂ MULȚUMIM!</a:t>
            </a:r>
          </a:p>
        </p:txBody>
      </p:sp>
      <p:sp>
        <p:nvSpPr>
          <p:cNvPr id="22" name="Substituent text 3">
            <a:extLst>
              <a:ext uri="{FF2B5EF4-FFF2-40B4-BE49-F238E27FC236}">
                <a16:creationId xmlns:a16="http://schemas.microsoft.com/office/drawing/2014/main" id="{FC5C0DA6-1B31-4BDF-BAEB-BF7978102847}"/>
              </a:ext>
            </a:extLst>
          </p:cNvPr>
          <p:cNvSpPr>
            <a:spLocks noGrp="1"/>
          </p:cNvSpPr>
          <p:nvPr>
            <p:ph type="body" sz="quarter" idx="15" hasCustomPrompt="1"/>
          </p:nvPr>
        </p:nvSpPr>
        <p:spPr>
          <a:xfrm>
            <a:off x="825335" y="3083960"/>
            <a:ext cx="4586288" cy="509472"/>
          </a:xfrm>
        </p:spPr>
        <p:txBody>
          <a:bodyPr lIns="0" tIns="0" rIns="0" bIns="0" rtlCol="0" anchor="b" anchorCtr="0">
            <a:noAutofit/>
          </a:bodyPr>
          <a:lstStyle>
            <a:lvl1pPr marL="0" indent="0">
              <a:buNone/>
              <a:defRPr sz="2800" b="0">
                <a:solidFill>
                  <a:schemeClr val="tx1"/>
                </a:solidFill>
                <a:latin typeface="Tahoma" panose="020B0604030504040204"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Iustin Munteanu</a:t>
            </a:r>
          </a:p>
        </p:txBody>
      </p:sp>
      <p:sp>
        <p:nvSpPr>
          <p:cNvPr id="23" name="Substituent text 3">
            <a:extLst>
              <a:ext uri="{FF2B5EF4-FFF2-40B4-BE49-F238E27FC236}">
                <a16:creationId xmlns:a16="http://schemas.microsoft.com/office/drawing/2014/main" id="{5E1647C9-9AC1-4500-A56E-94CABC656E0C}"/>
              </a:ext>
            </a:extLst>
          </p:cNvPr>
          <p:cNvSpPr>
            <a:spLocks noGrp="1"/>
          </p:cNvSpPr>
          <p:nvPr>
            <p:ph type="body" sz="quarter" idx="16" hasCustomPrompt="1"/>
          </p:nvPr>
        </p:nvSpPr>
        <p:spPr>
          <a:xfrm>
            <a:off x="831850" y="3703834"/>
            <a:ext cx="4586288" cy="230941"/>
          </a:xfrm>
        </p:spPr>
        <p:txBody>
          <a:bodyPr lIns="0" tIns="0" rIns="0" bIns="0" rtlCol="0">
            <a:noAutofit/>
          </a:bodyPr>
          <a:lstStyle>
            <a:lvl1pPr marL="0" indent="0">
              <a:buNone/>
              <a:defRPr sz="1700" b="0" i="1">
                <a:solidFill>
                  <a:schemeClr val="tx1"/>
                </a:solidFill>
                <a:latin typeface="+mn-lt"/>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Telefon:</a:t>
            </a:r>
          </a:p>
        </p:txBody>
      </p:sp>
      <p:sp>
        <p:nvSpPr>
          <p:cNvPr id="24" name="Substituent text 3">
            <a:extLst>
              <a:ext uri="{FF2B5EF4-FFF2-40B4-BE49-F238E27FC236}">
                <a16:creationId xmlns:a16="http://schemas.microsoft.com/office/drawing/2014/main" id="{8605CECB-8164-4428-B478-98C42902F9FC}"/>
              </a:ext>
            </a:extLst>
          </p:cNvPr>
          <p:cNvSpPr>
            <a:spLocks noGrp="1"/>
          </p:cNvSpPr>
          <p:nvPr>
            <p:ph type="body" sz="quarter" idx="17" hasCustomPrompt="1"/>
          </p:nvPr>
        </p:nvSpPr>
        <p:spPr>
          <a:xfrm>
            <a:off x="824950" y="3946707"/>
            <a:ext cx="4586288" cy="290167"/>
          </a:xfrm>
        </p:spPr>
        <p:txBody>
          <a:bodyPr lIns="0" tIns="0" rIns="0" bIns="0" rtlCol="0">
            <a:noAutofit/>
          </a:bodyPr>
          <a:lstStyle>
            <a:lvl1pPr marL="0" indent="0">
              <a:buNone/>
              <a:defRPr sz="2000" b="1">
                <a:solidFill>
                  <a:schemeClr val="bg2"/>
                </a:solidFill>
                <a:latin typeface="Tahoma" panose="020B0604030504040204"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+7 888 999 000 11</a:t>
            </a:r>
          </a:p>
        </p:txBody>
      </p:sp>
      <p:sp>
        <p:nvSpPr>
          <p:cNvPr id="25" name="Substituent text 3">
            <a:extLst>
              <a:ext uri="{FF2B5EF4-FFF2-40B4-BE49-F238E27FC236}">
                <a16:creationId xmlns:a16="http://schemas.microsoft.com/office/drawing/2014/main" id="{D39B56C4-E128-4995-91CC-64C268BC7603}"/>
              </a:ext>
            </a:extLst>
          </p:cNvPr>
          <p:cNvSpPr>
            <a:spLocks noGrp="1"/>
          </p:cNvSpPr>
          <p:nvPr>
            <p:ph type="body" sz="quarter" idx="18" hasCustomPrompt="1"/>
          </p:nvPr>
        </p:nvSpPr>
        <p:spPr>
          <a:xfrm>
            <a:off x="838750" y="4423954"/>
            <a:ext cx="4586288" cy="230941"/>
          </a:xfrm>
        </p:spPr>
        <p:txBody>
          <a:bodyPr lIns="0" tIns="0" rIns="0" bIns="0" rtlCol="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E-mail:</a:t>
            </a:r>
          </a:p>
        </p:txBody>
      </p:sp>
      <p:sp>
        <p:nvSpPr>
          <p:cNvPr id="26" name="Substituent text 3">
            <a:extLst>
              <a:ext uri="{FF2B5EF4-FFF2-40B4-BE49-F238E27FC236}">
                <a16:creationId xmlns:a16="http://schemas.microsoft.com/office/drawing/2014/main" id="{94772DA1-74CC-430C-9A8E-5A6586692CAB}"/>
              </a:ext>
            </a:extLst>
          </p:cNvPr>
          <p:cNvSpPr>
            <a:spLocks noGrp="1"/>
          </p:cNvSpPr>
          <p:nvPr>
            <p:ph type="body" sz="quarter" idx="19" hasCustomPrompt="1"/>
          </p:nvPr>
        </p:nvSpPr>
        <p:spPr>
          <a:xfrm>
            <a:off x="831850" y="4650785"/>
            <a:ext cx="4586288" cy="364479"/>
          </a:xfrm>
        </p:spPr>
        <p:txBody>
          <a:bodyPr lIns="0" tIns="0" rIns="0" bIns="0" rtlCol="0">
            <a:noAutofit/>
          </a:bodyPr>
          <a:lstStyle>
            <a:lvl1pPr marL="0" indent="0">
              <a:buNone/>
              <a:defRPr sz="2000" b="1">
                <a:solidFill>
                  <a:schemeClr val="bg2"/>
                </a:solidFill>
                <a:latin typeface="Tahoma" panose="020B0604030504040204"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Munteanu@vanarsdelltd.com</a:t>
            </a:r>
          </a:p>
        </p:txBody>
      </p:sp>
      <p:sp>
        <p:nvSpPr>
          <p:cNvPr id="27" name="Substituent text 3">
            <a:extLst>
              <a:ext uri="{FF2B5EF4-FFF2-40B4-BE49-F238E27FC236}">
                <a16:creationId xmlns:a16="http://schemas.microsoft.com/office/drawing/2014/main" id="{7A073B5B-2BE3-49D1-A646-1492F534C94B}"/>
              </a:ext>
            </a:extLst>
          </p:cNvPr>
          <p:cNvSpPr>
            <a:spLocks noGrp="1"/>
          </p:cNvSpPr>
          <p:nvPr>
            <p:ph type="body" sz="quarter" idx="20" hasCustomPrompt="1"/>
          </p:nvPr>
        </p:nvSpPr>
        <p:spPr>
          <a:xfrm>
            <a:off x="831850" y="5153025"/>
            <a:ext cx="4586288" cy="230941"/>
          </a:xfrm>
        </p:spPr>
        <p:txBody>
          <a:bodyPr lIns="0" tIns="0" rIns="0" bIns="0" rtlCol="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marL="0" lvl="0" indent="0" algn="l" defTabSz="914400" rtl="0" eaLnBrk="1" latinLnBrk="0" hangingPunct="1">
              <a:lnSpc>
                <a:spcPct val="90000"/>
              </a:lnSpc>
              <a:spcBef>
                <a:spcPts val="1000"/>
              </a:spcBef>
              <a:buFont typeface="Arial" panose="020B0604020202020204" pitchFamily="34" charset="0"/>
              <a:buNone/>
            </a:pPr>
            <a:r>
              <a:rPr lang="ro-RO" noProof="0" dirty="0"/>
              <a:t>Site web:</a:t>
            </a:r>
          </a:p>
        </p:txBody>
      </p:sp>
      <p:sp>
        <p:nvSpPr>
          <p:cNvPr id="28" name="Substituent text 3">
            <a:extLst>
              <a:ext uri="{FF2B5EF4-FFF2-40B4-BE49-F238E27FC236}">
                <a16:creationId xmlns:a16="http://schemas.microsoft.com/office/drawing/2014/main" id="{52D10EDD-0329-4443-8665-7603E4A83B16}"/>
              </a:ext>
            </a:extLst>
          </p:cNvPr>
          <p:cNvSpPr>
            <a:spLocks noGrp="1"/>
          </p:cNvSpPr>
          <p:nvPr>
            <p:ph type="body" sz="quarter" idx="21" hasCustomPrompt="1"/>
          </p:nvPr>
        </p:nvSpPr>
        <p:spPr>
          <a:xfrm>
            <a:off x="824950" y="5363814"/>
            <a:ext cx="4586288" cy="364479"/>
          </a:xfrm>
        </p:spPr>
        <p:txBody>
          <a:bodyPr lIns="0" tIns="0" rIns="0" bIns="0" rtlCol="0">
            <a:noAutofit/>
          </a:bodyPr>
          <a:lstStyle>
            <a:lvl1pPr marL="0" indent="0">
              <a:buNone/>
              <a:defRPr sz="2000" b="1">
                <a:solidFill>
                  <a:schemeClr val="bg2"/>
                </a:solidFill>
                <a:latin typeface="Tahoma" panose="020B0604030504040204"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www.vanarsdelltd.com</a:t>
            </a:r>
          </a:p>
        </p:txBody>
      </p:sp>
      <p:grpSp>
        <p:nvGrpSpPr>
          <p:cNvPr id="4" name="Grup 3">
            <a:extLst>
              <a:ext uri="{FF2B5EF4-FFF2-40B4-BE49-F238E27FC236}">
                <a16:creationId xmlns:a16="http://schemas.microsoft.com/office/drawing/2014/main" id="{5F591C52-0202-44BA-A6BE-E2362516B893}"/>
              </a:ext>
            </a:extLst>
          </p:cNvPr>
          <p:cNvGrpSpPr/>
          <p:nvPr userDrawn="1"/>
        </p:nvGrpSpPr>
        <p:grpSpPr>
          <a:xfrm>
            <a:off x="801543" y="2750589"/>
            <a:ext cx="4804913" cy="100800"/>
            <a:chOff x="808548" y="2750589"/>
            <a:chExt cx="4804913" cy="100800"/>
          </a:xfrm>
        </p:grpSpPr>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808548" y="2750589"/>
              <a:ext cx="4750759" cy="100800"/>
              <a:chOff x="336813" y="3240138"/>
              <a:chExt cx="3097587" cy="100800"/>
            </a:xfrm>
          </p:grpSpPr>
          <p:cxnSp>
            <p:nvCxnSpPr>
              <p:cNvPr id="12" name="Conector drept 11">
                <a:extLst>
                  <a:ext uri="{FF2B5EF4-FFF2-40B4-BE49-F238E27FC236}">
                    <a16:creationId xmlns:a16="http://schemas.microsoft.com/office/drawing/2014/main" id="{370B72A7-B625-48B8-88E6-BCE2A4DD531E}"/>
                  </a:ext>
                </a:extLst>
              </p:cNvPr>
              <p:cNvCxnSpPr/>
              <p:nvPr userDrawn="1"/>
            </p:nvCxnSpPr>
            <p:spPr>
              <a:xfrm>
                <a:off x="336813" y="3285674"/>
                <a:ext cx="304718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29" name="Oval 28">
              <a:extLst>
                <a:ext uri="{FF2B5EF4-FFF2-40B4-BE49-F238E27FC236}">
                  <a16:creationId xmlns:a16="http://schemas.microsoft.com/office/drawing/2014/main" id="{BECBEDE0-51BB-48BD-AAAD-63B6F60C1D57}"/>
                </a:ext>
              </a:extLst>
            </p:cNvPr>
            <p:cNvSpPr/>
            <p:nvPr userDrawn="1"/>
          </p:nvSpPr>
          <p:spPr>
            <a:xfrm flipH="1">
              <a:off x="5512660" y="2750589"/>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grpSp>
        <p:nvGrpSpPr>
          <p:cNvPr id="32" name="Grup 31">
            <a:extLst>
              <a:ext uri="{FF2B5EF4-FFF2-40B4-BE49-F238E27FC236}">
                <a16:creationId xmlns:a16="http://schemas.microsoft.com/office/drawing/2014/main" id="{63E1608D-F119-4C0D-8D91-7CB089C037C8}"/>
              </a:ext>
            </a:extLst>
          </p:cNvPr>
          <p:cNvGrpSpPr/>
          <p:nvPr userDrawn="1"/>
        </p:nvGrpSpPr>
        <p:grpSpPr>
          <a:xfrm>
            <a:off x="801543" y="1660573"/>
            <a:ext cx="4817222" cy="105664"/>
            <a:chOff x="808548" y="2745725"/>
            <a:chExt cx="4817222" cy="105664"/>
          </a:xfrm>
        </p:grpSpPr>
        <p:grpSp>
          <p:nvGrpSpPr>
            <p:cNvPr id="33" name="Grup 32">
              <a:extLst>
                <a:ext uri="{FF2B5EF4-FFF2-40B4-BE49-F238E27FC236}">
                  <a16:creationId xmlns:a16="http://schemas.microsoft.com/office/drawing/2014/main" id="{EBDC0121-6865-4B65-A28B-1CEDB16AAD9E}"/>
                </a:ext>
              </a:extLst>
            </p:cNvPr>
            <p:cNvGrpSpPr/>
            <p:nvPr userDrawn="1"/>
          </p:nvGrpSpPr>
          <p:grpSpPr>
            <a:xfrm flipH="1">
              <a:off x="808548" y="2750589"/>
              <a:ext cx="4750759" cy="100800"/>
              <a:chOff x="336813" y="3240138"/>
              <a:chExt cx="3097587" cy="100800"/>
            </a:xfrm>
          </p:grpSpPr>
          <p:cxnSp>
            <p:nvCxnSpPr>
              <p:cNvPr id="35" name="Conector drept 34">
                <a:extLst>
                  <a:ext uri="{FF2B5EF4-FFF2-40B4-BE49-F238E27FC236}">
                    <a16:creationId xmlns:a16="http://schemas.microsoft.com/office/drawing/2014/main" id="{386E3714-07DE-4318-B5BC-25F879B97D59}"/>
                  </a:ext>
                </a:extLst>
              </p:cNvPr>
              <p:cNvCxnSpPr/>
              <p:nvPr userDrawn="1"/>
            </p:nvCxnSpPr>
            <p:spPr>
              <a:xfrm>
                <a:off x="336813" y="3285674"/>
                <a:ext cx="304718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2ECCE30B-E848-4C5E-83A1-A811D489E7B8}"/>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34" name="Oval 33">
              <a:extLst>
                <a:ext uri="{FF2B5EF4-FFF2-40B4-BE49-F238E27FC236}">
                  <a16:creationId xmlns:a16="http://schemas.microsoft.com/office/drawing/2014/main" id="{09817AEC-C67C-49A3-AC5A-669FD4D6D586}"/>
                </a:ext>
              </a:extLst>
            </p:cNvPr>
            <p:cNvSpPr/>
            <p:nvPr userDrawn="1"/>
          </p:nvSpPr>
          <p:spPr>
            <a:xfrm flipH="1">
              <a:off x="5524969" y="2745725"/>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2788394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spect conținut plic">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imagine 2">
            <a:extLst>
              <a:ext uri="{FF2B5EF4-FFF2-40B4-BE49-F238E27FC236}">
                <a16:creationId xmlns:a16="http://schemas.microsoft.com/office/drawing/2014/main" id="{96C5B5AA-0D95-4C33-8EBC-90401B51BDB4}"/>
              </a:ext>
            </a:extLst>
          </p:cNvPr>
          <p:cNvSpPr>
            <a:spLocks noGrp="1"/>
          </p:cNvSpPr>
          <p:nvPr>
            <p:ph type="pic" sz="quarter" idx="14"/>
          </p:nvPr>
        </p:nvSpPr>
        <p:spPr>
          <a:xfrm>
            <a:off x="6032" y="1912946"/>
            <a:ext cx="12185968" cy="3493008"/>
          </a:xfrm>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3848934" y="457496"/>
            <a:ext cx="4494133" cy="804338"/>
          </a:xfrm>
        </p:spPr>
        <p:txBody>
          <a:bodyPr lIns="0" tIns="0" rIns="0" bIns="0" rtlCol="0" anchor="b">
            <a:normAutofit/>
          </a:bodyPr>
          <a:lstStyle>
            <a:lvl1pPr algn="ctr">
              <a:defRPr sz="3600"/>
            </a:lvl1pPr>
          </a:lstStyle>
          <a:p>
            <a:pPr rtl="0"/>
            <a:r>
              <a:rPr lang="ro-RO" noProof="0" dirty="0"/>
              <a:t>ANEXĂ</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nvGrpSpPr>
          <p:cNvPr id="4" name="Grup 3">
            <a:extLst>
              <a:ext uri="{FF2B5EF4-FFF2-40B4-BE49-F238E27FC236}">
                <a16:creationId xmlns:a16="http://schemas.microsoft.com/office/drawing/2014/main" id="{908B302A-0F76-466E-9FCE-DCEECCBCF6C9}"/>
              </a:ext>
            </a:extLst>
          </p:cNvPr>
          <p:cNvGrpSpPr/>
          <p:nvPr userDrawn="1"/>
        </p:nvGrpSpPr>
        <p:grpSpPr>
          <a:xfrm>
            <a:off x="5367320" y="1509426"/>
            <a:ext cx="1403327" cy="100800"/>
            <a:chOff x="5345460" y="1509426"/>
            <a:chExt cx="1403327" cy="100800"/>
          </a:xfrm>
        </p:grpSpPr>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5345460" y="1509426"/>
              <a:ext cx="1395946" cy="100800"/>
              <a:chOff x="2124376" y="3240138"/>
              <a:chExt cx="910184" cy="100800"/>
            </a:xfrm>
          </p:grpSpPr>
          <p:cxnSp>
            <p:nvCxnSpPr>
              <p:cNvPr id="12" name="Conector drept 11">
                <a:extLst>
                  <a:ext uri="{FF2B5EF4-FFF2-40B4-BE49-F238E27FC236}">
                    <a16:creationId xmlns:a16="http://schemas.microsoft.com/office/drawing/2014/main" id="{370B72A7-B625-48B8-88E6-BCE2A4DD531E}"/>
                  </a:ext>
                </a:extLst>
              </p:cNvPr>
              <p:cNvCxnSpPr/>
              <p:nvPr userDrawn="1"/>
            </p:nvCxnSpPr>
            <p:spPr>
              <a:xfrm>
                <a:off x="2124376" y="3290538"/>
                <a:ext cx="85938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296883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21" name="Oval 20">
              <a:extLst>
                <a:ext uri="{FF2B5EF4-FFF2-40B4-BE49-F238E27FC236}">
                  <a16:creationId xmlns:a16="http://schemas.microsoft.com/office/drawing/2014/main" id="{427C0C4F-6341-4BE0-931E-AAA6EA2AF137}"/>
                </a:ext>
              </a:extLst>
            </p:cNvPr>
            <p:cNvSpPr/>
            <p:nvPr userDrawn="1"/>
          </p:nvSpPr>
          <p:spPr>
            <a:xfrm flipH="1">
              <a:off x="6647986" y="1509426"/>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2576448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spect conținut mărturii">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5104263" y="707529"/>
            <a:ext cx="6310887" cy="569086"/>
          </a:xfrm>
        </p:spPr>
        <p:txBody>
          <a:bodyPr lIns="0" tIns="0" rIns="0" bIns="0" rtlCol="0" anchor="b">
            <a:normAutofit/>
          </a:bodyPr>
          <a:lstStyle>
            <a:lvl1pPr algn="r">
              <a:defRPr sz="3600"/>
            </a:lvl1pPr>
          </a:lstStyle>
          <a:p>
            <a:pPr rtl="0"/>
            <a:r>
              <a:rPr lang="ro-RO" noProof="0" dirty="0"/>
              <a:t>MĂRTURII</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9396169" y="1375202"/>
            <a:ext cx="2795833" cy="100800"/>
            <a:chOff x="675502" y="3240138"/>
            <a:chExt cx="1745623"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75502" y="3290538"/>
              <a:ext cx="1712761"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2355401"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40" name="Substituent text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822459" y="4996962"/>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Titlu client</a:t>
            </a:r>
          </a:p>
        </p:txBody>
      </p:sp>
      <p:sp>
        <p:nvSpPr>
          <p:cNvPr id="41" name="Substituent text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822459" y="4191894"/>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coordonator</a:t>
            </a:r>
            <a:br>
              <a:rPr lang="ro-RO" noProof="0" dirty="0"/>
            </a:br>
            <a:r>
              <a:rPr lang="ro-RO" noProof="0" dirty="0"/>
              <a:t>text</a:t>
            </a:r>
          </a:p>
        </p:txBody>
      </p:sp>
      <p:sp>
        <p:nvSpPr>
          <p:cNvPr id="42" name="Substituent imagine 2">
            <a:extLst>
              <a:ext uri="{FF2B5EF4-FFF2-40B4-BE49-F238E27FC236}">
                <a16:creationId xmlns:a16="http://schemas.microsoft.com/office/drawing/2014/main" id="{76A56D2A-42F0-40C5-96D7-B1AC33152A85}"/>
              </a:ext>
            </a:extLst>
          </p:cNvPr>
          <p:cNvSpPr>
            <a:spLocks noGrp="1"/>
          </p:cNvSpPr>
          <p:nvPr>
            <p:ph type="pic" sz="quarter" idx="36"/>
          </p:nvPr>
        </p:nvSpPr>
        <p:spPr>
          <a:xfrm>
            <a:off x="2447783" y="4435460"/>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43" name="Conector drept 42">
            <a:extLst>
              <a:ext uri="{FF2B5EF4-FFF2-40B4-BE49-F238E27FC236}">
                <a16:creationId xmlns:a16="http://schemas.microsoft.com/office/drawing/2014/main" id="{CF6D1C91-9136-4678-A712-92BE9B3902C4}"/>
              </a:ext>
            </a:extLst>
          </p:cNvPr>
          <p:cNvCxnSpPr>
            <a:cxnSpLocks/>
          </p:cNvCxnSpPr>
          <p:nvPr userDrawn="1"/>
        </p:nvCxnSpPr>
        <p:spPr>
          <a:xfrm flipV="1">
            <a:off x="3000995"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Substituent text 3">
            <a:extLst>
              <a:ext uri="{FF2B5EF4-FFF2-40B4-BE49-F238E27FC236}">
                <a16:creationId xmlns:a16="http://schemas.microsoft.com/office/drawing/2014/main" id="{F2D92A7B-1C40-4AEB-92C3-C35F8C01F1FA}"/>
              </a:ext>
            </a:extLst>
          </p:cNvPr>
          <p:cNvSpPr>
            <a:spLocks noGrp="1"/>
          </p:cNvSpPr>
          <p:nvPr>
            <p:ph type="body" sz="quarter" idx="49"/>
          </p:nvPr>
        </p:nvSpPr>
        <p:spPr>
          <a:xfrm>
            <a:off x="803253"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ro-RO" noProof="0"/>
              <a:t>Faceţi clic pentru a edita Master stiluri text</a:t>
            </a:r>
          </a:p>
        </p:txBody>
      </p:sp>
      <p:sp>
        <p:nvSpPr>
          <p:cNvPr id="24" name="Oval 23">
            <a:extLst>
              <a:ext uri="{FF2B5EF4-FFF2-40B4-BE49-F238E27FC236}">
                <a16:creationId xmlns:a16="http://schemas.microsoft.com/office/drawing/2014/main" id="{F2E312F1-B417-47B6-97E4-7CCA31034F82}"/>
              </a:ext>
            </a:extLst>
          </p:cNvPr>
          <p:cNvSpPr/>
          <p:nvPr userDrawn="1"/>
        </p:nvSpPr>
        <p:spPr>
          <a:xfrm>
            <a:off x="2950595"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8" name="Substituent text 2">
            <a:extLst>
              <a:ext uri="{FF2B5EF4-FFF2-40B4-BE49-F238E27FC236}">
                <a16:creationId xmlns:a16="http://schemas.microsoft.com/office/drawing/2014/main" id="{13DB5D84-04D8-4536-A06B-AED76E7C51D7}"/>
              </a:ext>
            </a:extLst>
          </p:cNvPr>
          <p:cNvSpPr>
            <a:spLocks noGrp="1"/>
          </p:cNvSpPr>
          <p:nvPr>
            <p:ph type="body" idx="50" hasCustomPrompt="1"/>
          </p:nvPr>
        </p:nvSpPr>
        <p:spPr>
          <a:xfrm>
            <a:off x="4586638" y="4996962"/>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Titlu client</a:t>
            </a:r>
          </a:p>
        </p:txBody>
      </p:sp>
      <p:sp>
        <p:nvSpPr>
          <p:cNvPr id="59" name="Substituent text 2">
            <a:extLst>
              <a:ext uri="{FF2B5EF4-FFF2-40B4-BE49-F238E27FC236}">
                <a16:creationId xmlns:a16="http://schemas.microsoft.com/office/drawing/2014/main" id="{3AB0AC7E-7919-422E-95A1-82E8B125756D}"/>
              </a:ext>
            </a:extLst>
          </p:cNvPr>
          <p:cNvSpPr>
            <a:spLocks noGrp="1"/>
          </p:cNvSpPr>
          <p:nvPr>
            <p:ph type="body" idx="51" hasCustomPrompt="1"/>
          </p:nvPr>
        </p:nvSpPr>
        <p:spPr>
          <a:xfrm>
            <a:off x="4586638" y="4191894"/>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coordonator</a:t>
            </a:r>
            <a:br>
              <a:rPr lang="ro-RO" noProof="0" dirty="0"/>
            </a:br>
            <a:r>
              <a:rPr lang="ro-RO" noProof="0" dirty="0"/>
              <a:t>text</a:t>
            </a:r>
          </a:p>
        </p:txBody>
      </p:sp>
      <p:sp>
        <p:nvSpPr>
          <p:cNvPr id="60" name="Substituent imagine 2">
            <a:extLst>
              <a:ext uri="{FF2B5EF4-FFF2-40B4-BE49-F238E27FC236}">
                <a16:creationId xmlns:a16="http://schemas.microsoft.com/office/drawing/2014/main" id="{B44FD76B-D1AE-458B-AF32-E4AA246B0881}"/>
              </a:ext>
            </a:extLst>
          </p:cNvPr>
          <p:cNvSpPr>
            <a:spLocks noGrp="1"/>
          </p:cNvSpPr>
          <p:nvPr>
            <p:ph type="pic" sz="quarter" idx="52"/>
          </p:nvPr>
        </p:nvSpPr>
        <p:spPr>
          <a:xfrm>
            <a:off x="6211962" y="4435460"/>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61" name="Conector drept 60">
            <a:extLst>
              <a:ext uri="{FF2B5EF4-FFF2-40B4-BE49-F238E27FC236}">
                <a16:creationId xmlns:a16="http://schemas.microsoft.com/office/drawing/2014/main" id="{07D22CD4-7F86-495D-B381-7D706058B916}"/>
              </a:ext>
            </a:extLst>
          </p:cNvPr>
          <p:cNvCxnSpPr>
            <a:cxnSpLocks/>
          </p:cNvCxnSpPr>
          <p:nvPr userDrawn="1"/>
        </p:nvCxnSpPr>
        <p:spPr>
          <a:xfrm flipV="1">
            <a:off x="6765174"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Substituent text 3">
            <a:extLst>
              <a:ext uri="{FF2B5EF4-FFF2-40B4-BE49-F238E27FC236}">
                <a16:creationId xmlns:a16="http://schemas.microsoft.com/office/drawing/2014/main" id="{1BA0EB90-BA97-4A18-AD3D-1E839B636DEB}"/>
              </a:ext>
            </a:extLst>
          </p:cNvPr>
          <p:cNvSpPr>
            <a:spLocks noGrp="1"/>
          </p:cNvSpPr>
          <p:nvPr>
            <p:ph type="body" sz="quarter" idx="53"/>
          </p:nvPr>
        </p:nvSpPr>
        <p:spPr>
          <a:xfrm>
            <a:off x="456743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ro-RO" noProof="0"/>
              <a:t>Faceţi clic pentru a edita Master stiluri text</a:t>
            </a:r>
          </a:p>
        </p:txBody>
      </p:sp>
      <p:sp>
        <p:nvSpPr>
          <p:cNvPr id="63" name="Oval 62">
            <a:extLst>
              <a:ext uri="{FF2B5EF4-FFF2-40B4-BE49-F238E27FC236}">
                <a16:creationId xmlns:a16="http://schemas.microsoft.com/office/drawing/2014/main" id="{ED057A87-963C-4F8A-BD4C-959BF8AF699B}"/>
              </a:ext>
            </a:extLst>
          </p:cNvPr>
          <p:cNvSpPr/>
          <p:nvPr userDrawn="1"/>
        </p:nvSpPr>
        <p:spPr>
          <a:xfrm>
            <a:off x="6714774"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64" name="Substituent text 2">
            <a:extLst>
              <a:ext uri="{FF2B5EF4-FFF2-40B4-BE49-F238E27FC236}">
                <a16:creationId xmlns:a16="http://schemas.microsoft.com/office/drawing/2014/main" id="{B6BAFE05-9EC0-4C3C-AB0F-89A83361452F}"/>
              </a:ext>
            </a:extLst>
          </p:cNvPr>
          <p:cNvSpPr>
            <a:spLocks noGrp="1"/>
          </p:cNvSpPr>
          <p:nvPr>
            <p:ph type="body" idx="54" hasCustomPrompt="1"/>
          </p:nvPr>
        </p:nvSpPr>
        <p:spPr>
          <a:xfrm>
            <a:off x="8350818" y="4992196"/>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Titlu client</a:t>
            </a:r>
          </a:p>
        </p:txBody>
      </p:sp>
      <p:sp>
        <p:nvSpPr>
          <p:cNvPr id="65" name="Substituent text 2">
            <a:extLst>
              <a:ext uri="{FF2B5EF4-FFF2-40B4-BE49-F238E27FC236}">
                <a16:creationId xmlns:a16="http://schemas.microsoft.com/office/drawing/2014/main" id="{290BF8E2-78CA-4427-9231-3C5EDC272DEE}"/>
              </a:ext>
            </a:extLst>
          </p:cNvPr>
          <p:cNvSpPr>
            <a:spLocks noGrp="1"/>
          </p:cNvSpPr>
          <p:nvPr>
            <p:ph type="body" idx="55" hasCustomPrompt="1"/>
          </p:nvPr>
        </p:nvSpPr>
        <p:spPr>
          <a:xfrm>
            <a:off x="8350818" y="4187128"/>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coordonator</a:t>
            </a:r>
            <a:br>
              <a:rPr lang="ro-RO" noProof="0" dirty="0"/>
            </a:br>
            <a:r>
              <a:rPr lang="ro-RO" noProof="0" dirty="0"/>
              <a:t>text</a:t>
            </a:r>
          </a:p>
        </p:txBody>
      </p:sp>
      <p:sp>
        <p:nvSpPr>
          <p:cNvPr id="66" name="Substituent imagine 2">
            <a:extLst>
              <a:ext uri="{FF2B5EF4-FFF2-40B4-BE49-F238E27FC236}">
                <a16:creationId xmlns:a16="http://schemas.microsoft.com/office/drawing/2014/main" id="{ACA8732F-AB9E-4253-BB5A-5ADD5BA9B153}"/>
              </a:ext>
            </a:extLst>
          </p:cNvPr>
          <p:cNvSpPr>
            <a:spLocks noGrp="1"/>
          </p:cNvSpPr>
          <p:nvPr>
            <p:ph type="pic" sz="quarter" idx="56"/>
          </p:nvPr>
        </p:nvSpPr>
        <p:spPr>
          <a:xfrm>
            <a:off x="9976142" y="4430694"/>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67" name="Conector drept 66">
            <a:extLst>
              <a:ext uri="{FF2B5EF4-FFF2-40B4-BE49-F238E27FC236}">
                <a16:creationId xmlns:a16="http://schemas.microsoft.com/office/drawing/2014/main" id="{BB9A566A-8C97-4AE6-B9EF-701587499889}"/>
              </a:ext>
            </a:extLst>
          </p:cNvPr>
          <p:cNvCxnSpPr>
            <a:cxnSpLocks/>
          </p:cNvCxnSpPr>
          <p:nvPr userDrawn="1"/>
        </p:nvCxnSpPr>
        <p:spPr>
          <a:xfrm flipV="1">
            <a:off x="10529354" y="3980054"/>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Substituent text 3">
            <a:extLst>
              <a:ext uri="{FF2B5EF4-FFF2-40B4-BE49-F238E27FC236}">
                <a16:creationId xmlns:a16="http://schemas.microsoft.com/office/drawing/2014/main" id="{45B69021-5E85-4B37-B529-366AC57512FD}"/>
              </a:ext>
            </a:extLst>
          </p:cNvPr>
          <p:cNvSpPr>
            <a:spLocks noGrp="1"/>
          </p:cNvSpPr>
          <p:nvPr>
            <p:ph type="body" sz="quarter" idx="57"/>
          </p:nvPr>
        </p:nvSpPr>
        <p:spPr>
          <a:xfrm>
            <a:off x="833161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ro-RO" noProof="0"/>
              <a:t>Faceţi clic pentru a edita Master stiluri text</a:t>
            </a:r>
          </a:p>
        </p:txBody>
      </p:sp>
      <p:sp>
        <p:nvSpPr>
          <p:cNvPr id="69" name="Oval 68">
            <a:extLst>
              <a:ext uri="{FF2B5EF4-FFF2-40B4-BE49-F238E27FC236}">
                <a16:creationId xmlns:a16="http://schemas.microsoft.com/office/drawing/2014/main" id="{E407CD49-808A-445A-96C0-E3083C9FB390}"/>
              </a:ext>
            </a:extLst>
          </p:cNvPr>
          <p:cNvSpPr/>
          <p:nvPr userDrawn="1"/>
        </p:nvSpPr>
        <p:spPr>
          <a:xfrm>
            <a:off x="10478954" y="3925610"/>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Tree>
    <p:extLst>
      <p:ext uri="{BB962C8B-B14F-4D97-AF65-F5344CB8AC3E}">
        <p14:creationId xmlns:p14="http://schemas.microsoft.com/office/powerpoint/2010/main" val="864131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spect conținut de studiu de caz">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980591"/>
            <a:ext cx="4187903" cy="1177174"/>
          </a:xfrm>
        </p:spPr>
        <p:txBody>
          <a:bodyPr lIns="0" tIns="0" rIns="0" bIns="0" rtlCol="0" anchor="b">
            <a:normAutofit/>
          </a:bodyPr>
          <a:lstStyle>
            <a:lvl1pPr>
              <a:defRPr sz="3600"/>
            </a:lvl1pPr>
          </a:lstStyle>
          <a:p>
            <a:pPr rtl="0"/>
            <a:r>
              <a:rPr lang="ro-RO" noProof="0" dirty="0"/>
              <a:t>STUDIU DE CAZ</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610893"/>
            <a:ext cx="4168311" cy="1897530"/>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3319328"/>
            <a:ext cx="3877785" cy="100800"/>
            <a:chOff x="-1228304" y="3240138"/>
            <a:chExt cx="3877785" cy="100800"/>
          </a:xfrm>
        </p:grpSpPr>
        <p:cxnSp>
          <p:nvCxnSpPr>
            <p:cNvPr id="13" name="Conector drep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797643"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548681"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Substituent text 2">
            <a:extLst>
              <a:ext uri="{FF2B5EF4-FFF2-40B4-BE49-F238E27FC236}">
                <a16:creationId xmlns:a16="http://schemas.microsoft.com/office/drawing/2014/main" id="{82DA762C-1D45-43AA-9DB3-3D8DBE3EACFE}"/>
              </a:ext>
            </a:extLst>
          </p:cNvPr>
          <p:cNvSpPr>
            <a:spLocks noGrp="1"/>
          </p:cNvSpPr>
          <p:nvPr>
            <p:ph type="body" idx="33" hasCustomPrompt="1"/>
          </p:nvPr>
        </p:nvSpPr>
        <p:spPr>
          <a:xfrm>
            <a:off x="5267325" y="1126345"/>
            <a:ext cx="6086475" cy="2662466"/>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8" name="Substituent text 2">
            <a:extLst>
              <a:ext uri="{FF2B5EF4-FFF2-40B4-BE49-F238E27FC236}">
                <a16:creationId xmlns:a16="http://schemas.microsoft.com/office/drawing/2014/main" id="{4C3C1BF4-C955-4D71-87E4-BE0F7B619575}"/>
              </a:ext>
            </a:extLst>
          </p:cNvPr>
          <p:cNvSpPr>
            <a:spLocks noGrp="1"/>
          </p:cNvSpPr>
          <p:nvPr>
            <p:ph type="body" idx="34" hasCustomPrompt="1"/>
          </p:nvPr>
        </p:nvSpPr>
        <p:spPr>
          <a:xfrm>
            <a:off x="5269967" y="3909256"/>
            <a:ext cx="6086475" cy="1822399"/>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Tree>
    <p:extLst>
      <p:ext uri="{BB962C8B-B14F-4D97-AF65-F5344CB8AC3E}">
        <p14:creationId xmlns:p14="http://schemas.microsoft.com/office/powerpoint/2010/main" val="2205956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spect telefon mobil și conținut">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1294387"/>
            <a:ext cx="5314072" cy="569086"/>
          </a:xfrm>
        </p:spPr>
        <p:txBody>
          <a:bodyPr lIns="0" tIns="0" rIns="0" bIns="0" rtlCol="0" anchor="b">
            <a:normAutofit/>
          </a:bodyPr>
          <a:lstStyle>
            <a:lvl1pPr algn="l">
              <a:defRPr sz="3600"/>
            </a:lvl1pPr>
          </a:lstStyle>
          <a:p>
            <a:pPr rtl="0"/>
            <a:r>
              <a:rPr lang="ro-RO" noProof="0" dirty="0"/>
              <a:t>FACEȚI CLIC PENTRU A EDITA TITLUL</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2212679"/>
            <a:ext cx="5292725"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096000" y="1970230"/>
            <a:ext cx="6096000" cy="100800"/>
            <a:chOff x="646015" y="3248308"/>
            <a:chExt cx="310774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3" name="Substituent text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 name="Dreptunghi 2">
            <a:extLst>
              <a:ext uri="{FF2B5EF4-FFF2-40B4-BE49-F238E27FC236}">
                <a16:creationId xmlns:a16="http://schemas.microsoft.com/office/drawing/2014/main" id="{496B07E0-C579-4C5F-9AD4-6AF791562924}"/>
              </a:ext>
            </a:extLst>
          </p:cNvPr>
          <p:cNvSpPr/>
          <p:nvPr userDrawn="1"/>
        </p:nvSpPr>
        <p:spPr>
          <a:xfrm>
            <a:off x="963549" y="1819285"/>
            <a:ext cx="4306824" cy="3648456"/>
          </a:xfrm>
          <a:prstGeom prst="rect">
            <a:avLst/>
          </a:prstGeom>
          <a:blipFill>
            <a:blip r:embed="rId2">
              <a:extLst>
                <a:ext uri="{96DAC541-7B7A-43D3-8B79-37D633B846F1}">
                  <asvg:svgBlip xmlns:asvg="http://schemas.microsoft.com/office/drawing/2016/SVG/main" r:embed="rId3"/>
                </a:ext>
              </a:extLst>
            </a:blip>
            <a:srcRect/>
            <a:stretch>
              <a:fillRect t="-195" b="-1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1" name="Substituent imagine 2">
            <a:extLst>
              <a:ext uri="{FF2B5EF4-FFF2-40B4-BE49-F238E27FC236}">
                <a16:creationId xmlns:a16="http://schemas.microsoft.com/office/drawing/2014/main" id="{D5639F99-011E-49CF-8ABD-A4DB4439FB47}"/>
              </a:ext>
            </a:extLst>
          </p:cNvPr>
          <p:cNvSpPr>
            <a:spLocks noGrp="1"/>
          </p:cNvSpPr>
          <p:nvPr>
            <p:ph type="pic" sz="quarter" idx="14"/>
          </p:nvPr>
        </p:nvSpPr>
        <p:spPr>
          <a:xfrm>
            <a:off x="3315505" y="1976894"/>
            <a:ext cx="1819656" cy="3108960"/>
          </a:xfrm>
          <a:ln w="254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22" name="Substituent imagine 2">
            <a:extLst>
              <a:ext uri="{FF2B5EF4-FFF2-40B4-BE49-F238E27FC236}">
                <a16:creationId xmlns:a16="http://schemas.microsoft.com/office/drawing/2014/main" id="{028483B2-B562-448D-AEE1-556BC9366BBA}"/>
              </a:ext>
            </a:extLst>
          </p:cNvPr>
          <p:cNvSpPr>
            <a:spLocks noGrp="1"/>
          </p:cNvSpPr>
          <p:nvPr>
            <p:ph type="pic" sz="quarter" idx="31"/>
          </p:nvPr>
        </p:nvSpPr>
        <p:spPr>
          <a:xfrm>
            <a:off x="1102188" y="3517926"/>
            <a:ext cx="2057400" cy="1819656"/>
          </a:xfrm>
          <a:ln w="254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31957634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5" name="Dreptunghi 34">
            <a:extLst>
              <a:ext uri="{FF2B5EF4-FFF2-40B4-BE49-F238E27FC236}">
                <a16:creationId xmlns:a16="http://schemas.microsoft.com/office/drawing/2014/main" id="{42737603-04DB-411C-B2D9-BDFF9AEE89D6}"/>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1" name="Substituent text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45920" cy="618756"/>
          </a:xfrm>
        </p:spPr>
        <p:txBody>
          <a:bodyPr lIns="0" tIns="0" rIns="0" bIns="0" rtlCol="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a:t>Faceţi clic pentru a edita Master stiluri text</a:t>
            </a:r>
          </a:p>
        </p:txBody>
      </p:sp>
      <p:sp>
        <p:nvSpPr>
          <p:cNvPr id="22" name="Substituent text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384584" y="2023761"/>
            <a:ext cx="2469965" cy="982274"/>
          </a:xfrm>
        </p:spPr>
        <p:txBody>
          <a:bodyPr lIns="0" rIns="0" bIns="0" rtlCol="0" anchor="ctr" anchorCtr="0">
            <a:normAutofit/>
          </a:bodyPr>
          <a:lstStyle>
            <a:lvl1pPr marL="0" indent="0">
              <a:spcBef>
                <a:spcPts val="0"/>
              </a:spcBef>
              <a:buNone/>
              <a:defRPr lang="en-US" sz="2000" b="1" kern="1200" dirty="0">
                <a:solidFill>
                  <a:schemeClr val="bg2"/>
                </a:solidFill>
                <a:latin typeface="Tahoma" panose="020B0604030504040204" pitchFamily="34" charset="0"/>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dirty="0"/>
              <a:t>Stiluri text coordonator</a:t>
            </a:r>
            <a:br>
              <a:rPr lang="ro-RO" noProof="0" dirty="0"/>
            </a:br>
            <a:r>
              <a:rPr lang="ro-RO" noProof="0" dirty="0"/>
              <a:t> </a:t>
            </a:r>
          </a:p>
        </p:txBody>
      </p:sp>
      <p:sp>
        <p:nvSpPr>
          <p:cNvPr id="23" name="Substituent text 3">
            <a:extLst>
              <a:ext uri="{FF2B5EF4-FFF2-40B4-BE49-F238E27FC236}">
                <a16:creationId xmlns:a16="http://schemas.microsoft.com/office/drawing/2014/main" id="{6C0E2C30-6E91-49DE-B7A1-6E32A19EC81D}"/>
              </a:ext>
            </a:extLst>
          </p:cNvPr>
          <p:cNvSpPr>
            <a:spLocks noGrp="1"/>
          </p:cNvSpPr>
          <p:nvPr>
            <p:ph type="body" sz="half" idx="36"/>
          </p:nvPr>
        </p:nvSpPr>
        <p:spPr>
          <a:xfrm>
            <a:off x="2596444" y="3054194"/>
            <a:ext cx="1389888" cy="618756"/>
          </a:xfrm>
        </p:spPr>
        <p:txBody>
          <a:bodyPr lIns="0" tIns="0" rIns="0" bIns="0" rtlCol="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24" name="Substituent imagine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731781"/>
            <a:ext cx="1636776" cy="1618488"/>
          </a:xfrm>
        </p:spPr>
        <p:txBody>
          <a:bodyPr rtlCol="0" anchor="ctr" anchorCtr="0">
            <a:noAutofit/>
          </a:bodyPr>
          <a:lstStyle>
            <a:lvl1pPr marL="0" indent="0" algn="ctr">
              <a:buNone/>
              <a:defRPr sz="1400">
                <a:solidFill>
                  <a:schemeClr val="tx1"/>
                </a:solidFill>
              </a:defRPr>
            </a:lvl1pPr>
          </a:lstStyle>
          <a:p>
            <a:pPr rtl="0"/>
            <a:r>
              <a:rPr lang="ro-RO" noProof="0"/>
              <a:t>Faceți clic pe pictogramă pentru a adăuga o imagine</a:t>
            </a:r>
            <a:endParaRPr lang="ro-RO" noProof="0" dirty="0"/>
          </a:p>
        </p:txBody>
      </p:sp>
      <p:sp>
        <p:nvSpPr>
          <p:cNvPr id="25" name="Substituent imagine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731781"/>
            <a:ext cx="1636776" cy="1618488"/>
          </a:xfrm>
        </p:spPr>
        <p:txBody>
          <a:bodyPr rtlCol="0" anchor="ctr" anchorCtr="0">
            <a:noAutofit/>
          </a:bodyPr>
          <a:lstStyle>
            <a:lvl1pPr marL="0" indent="0" algn="ctr">
              <a:buNone/>
              <a:defRPr sz="1400">
                <a:solidFill>
                  <a:schemeClr val="tx1"/>
                </a:solidFill>
              </a:defRPr>
            </a:lvl1pPr>
          </a:lstStyle>
          <a:p>
            <a:pPr rtl="0"/>
            <a:r>
              <a:rPr lang="ro-RO" noProof="0"/>
              <a:t>Faceți clic pe pictogramă pentru a adăuga o imagine</a:t>
            </a:r>
            <a:endParaRPr lang="ro-RO" noProof="0" dirty="0"/>
          </a:p>
        </p:txBody>
      </p:sp>
      <p:sp>
        <p:nvSpPr>
          <p:cNvPr id="26" name="Substituent text 3">
            <a:extLst>
              <a:ext uri="{FF2B5EF4-FFF2-40B4-BE49-F238E27FC236}">
                <a16:creationId xmlns:a16="http://schemas.microsoft.com/office/drawing/2014/main" id="{90B3A413-8776-4B3B-931F-C132DAB3A425}"/>
              </a:ext>
            </a:extLst>
          </p:cNvPr>
          <p:cNvSpPr>
            <a:spLocks noGrp="1"/>
          </p:cNvSpPr>
          <p:nvPr>
            <p:ph type="body" sz="half" idx="39"/>
          </p:nvPr>
        </p:nvSpPr>
        <p:spPr>
          <a:xfrm>
            <a:off x="4940427" y="3054194"/>
            <a:ext cx="2113508" cy="618756"/>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27" name="Substituent text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494328" y="2023761"/>
            <a:ext cx="1943702" cy="982274"/>
          </a:xfrm>
        </p:spPr>
        <p:txBody>
          <a:bodyPr lIns="0" rIns="0" bIns="0" rtlCol="0" anchor="ctr" anchorCtr="0">
            <a:normAutofit/>
          </a:bodyPr>
          <a:lstStyle>
            <a:lvl1pPr marL="0" indent="0">
              <a:spcBef>
                <a:spcPts val="0"/>
              </a:spcBef>
              <a:buNone/>
              <a:defRPr lang="en-US" sz="2000" b="1" kern="1200" dirty="0">
                <a:solidFill>
                  <a:schemeClr val="bg2"/>
                </a:solidFill>
                <a:latin typeface="Tahoma" panose="020B0604030504040204" pitchFamily="34" charset="0"/>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dirty="0"/>
              <a:t>Stiluri text coordonator</a:t>
            </a:r>
            <a:br>
              <a:rPr lang="ro-RO" noProof="0" dirty="0"/>
            </a:br>
            <a:r>
              <a:rPr lang="ro-RO" noProof="0" dirty="0"/>
              <a:t> </a:t>
            </a:r>
          </a:p>
        </p:txBody>
      </p:sp>
      <p:sp>
        <p:nvSpPr>
          <p:cNvPr id="28" name="Substituent imagine 12">
            <a:extLst>
              <a:ext uri="{FF2B5EF4-FFF2-40B4-BE49-F238E27FC236}">
                <a16:creationId xmlns:a16="http://schemas.microsoft.com/office/drawing/2014/main" id="{64125935-B0D3-4ABD-9BBA-A60E46D2C55C}"/>
              </a:ext>
            </a:extLst>
          </p:cNvPr>
          <p:cNvSpPr>
            <a:spLocks noGrp="1"/>
          </p:cNvSpPr>
          <p:nvPr>
            <p:ph type="pic" sz="quarter" idx="43"/>
          </p:nvPr>
        </p:nvSpPr>
        <p:spPr>
          <a:xfrm>
            <a:off x="4946407" y="3731781"/>
            <a:ext cx="2048256" cy="896112"/>
          </a:xfrm>
        </p:spPr>
        <p:txBody>
          <a:bodyPr rtlCol="0" anchor="ctr" anchorCtr="0">
            <a:noAutofit/>
          </a:bodyPr>
          <a:lstStyle>
            <a:lvl1pPr marL="0" indent="0" algn="ctr">
              <a:buNone/>
              <a:defRPr sz="1400">
                <a:solidFill>
                  <a:schemeClr val="tx1"/>
                </a:solidFill>
              </a:defRPr>
            </a:lvl1pPr>
          </a:lstStyle>
          <a:p>
            <a:pPr rtl="0"/>
            <a:r>
              <a:rPr lang="ro-RO" noProof="0"/>
              <a:t>Faceți clic pe pictogramă pentru a adăuga o imagine</a:t>
            </a:r>
            <a:endParaRPr lang="ro-RO" noProof="0" dirty="0"/>
          </a:p>
        </p:txBody>
      </p:sp>
      <p:sp>
        <p:nvSpPr>
          <p:cNvPr id="29" name="Substituent text 3">
            <a:extLst>
              <a:ext uri="{FF2B5EF4-FFF2-40B4-BE49-F238E27FC236}">
                <a16:creationId xmlns:a16="http://schemas.microsoft.com/office/drawing/2014/main" id="{47D3BA4D-FA26-44C8-B927-E42CC8E67B79}"/>
              </a:ext>
            </a:extLst>
          </p:cNvPr>
          <p:cNvSpPr>
            <a:spLocks noGrp="1"/>
          </p:cNvSpPr>
          <p:nvPr>
            <p:ph type="body" sz="half" idx="45"/>
          </p:nvPr>
        </p:nvSpPr>
        <p:spPr>
          <a:xfrm>
            <a:off x="7900319" y="3054194"/>
            <a:ext cx="2197045" cy="618756"/>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30" name="Substituent text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454220" y="2023761"/>
            <a:ext cx="1943702" cy="982274"/>
          </a:xfrm>
        </p:spPr>
        <p:txBody>
          <a:bodyPr lIns="0" rIns="0" bIns="0" rtlCol="0" anchor="ctr" anchorCtr="0">
            <a:normAutofit/>
          </a:bodyPr>
          <a:lstStyle>
            <a:lvl1pPr marL="0" indent="0">
              <a:spcBef>
                <a:spcPts val="0"/>
              </a:spcBef>
              <a:buNone/>
              <a:defRPr lang="en-US" sz="2000" b="1" kern="1200" dirty="0">
                <a:solidFill>
                  <a:schemeClr val="bg2"/>
                </a:solidFill>
                <a:latin typeface="Tahoma" panose="020B0604030504040204" pitchFamily="34" charset="0"/>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dirty="0"/>
              <a:t>Stiluri text coordonator</a:t>
            </a:r>
            <a:br>
              <a:rPr lang="ro-RO" noProof="0" dirty="0"/>
            </a:br>
            <a:r>
              <a:rPr lang="ro-RO" noProof="0" dirty="0"/>
              <a:t> </a:t>
            </a:r>
          </a:p>
        </p:txBody>
      </p:sp>
      <p:sp>
        <p:nvSpPr>
          <p:cNvPr id="32" name="Substituent text 3">
            <a:extLst>
              <a:ext uri="{FF2B5EF4-FFF2-40B4-BE49-F238E27FC236}">
                <a16:creationId xmlns:a16="http://schemas.microsoft.com/office/drawing/2014/main" id="{55D1A91B-BB99-4DC7-B8F5-55514B49A9D1}"/>
              </a:ext>
            </a:extLst>
          </p:cNvPr>
          <p:cNvSpPr>
            <a:spLocks noGrp="1"/>
          </p:cNvSpPr>
          <p:nvPr>
            <p:ph type="body" sz="half" idx="49"/>
          </p:nvPr>
        </p:nvSpPr>
        <p:spPr>
          <a:xfrm>
            <a:off x="7900319" y="4671712"/>
            <a:ext cx="2223939"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33" name="Substituent text 3">
            <a:extLst>
              <a:ext uri="{FF2B5EF4-FFF2-40B4-BE49-F238E27FC236}">
                <a16:creationId xmlns:a16="http://schemas.microsoft.com/office/drawing/2014/main" id="{FFAB2C75-BBBF-4A4D-A633-7CEFFABAFE32}"/>
              </a:ext>
            </a:extLst>
          </p:cNvPr>
          <p:cNvSpPr>
            <a:spLocks noGrp="1"/>
          </p:cNvSpPr>
          <p:nvPr>
            <p:ph type="body" sz="half" idx="51"/>
          </p:nvPr>
        </p:nvSpPr>
        <p:spPr>
          <a:xfrm>
            <a:off x="4940427" y="4830765"/>
            <a:ext cx="2048256"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34" name="Substituent text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rtlCol="0">
            <a:noAutofit/>
          </a:bodyPr>
          <a:lstStyle>
            <a:lvl1pPr marL="0" indent="0" algn="l">
              <a:buNone/>
              <a:defRPr sz="7000" b="1">
                <a:ln>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0"/>
            <a:r>
              <a:rPr lang="ro-RO" noProof="0" dirty="0"/>
              <a:t>1</a:t>
            </a:r>
          </a:p>
        </p:txBody>
      </p:sp>
      <p:sp>
        <p:nvSpPr>
          <p:cNvPr id="36" name="Substituent text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1999493"/>
            <a:ext cx="558402" cy="896112"/>
          </a:xfrm>
        </p:spPr>
        <p:txBody>
          <a:bodyPr lIns="0" tIns="0" rIns="0" bIns="0" rtlCol="0">
            <a:noAutofit/>
          </a:bodyPr>
          <a:lstStyle>
            <a:lvl1pPr marL="0" indent="0" algn="l">
              <a:buNone/>
              <a:defRPr lang="ru-RU" sz="7000" b="1" kern="1200" dirty="0">
                <a:ln>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ro-RO" noProof="0" dirty="0"/>
              <a:t>1</a:t>
            </a:r>
          </a:p>
        </p:txBody>
      </p:sp>
      <p:sp>
        <p:nvSpPr>
          <p:cNvPr id="37" name="Substituent text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02966"/>
            <a:ext cx="558402" cy="896112"/>
          </a:xfrm>
        </p:spPr>
        <p:txBody>
          <a:bodyPr lIns="0" tIns="0" rIns="0" bIns="0" rtlCol="0">
            <a:noAutofit/>
          </a:bodyPr>
          <a:lstStyle>
            <a:lvl1pPr marL="0" indent="0" algn="l">
              <a:buNone/>
              <a:defRPr lang="ru-RU" sz="7000" b="1" kern="1200" dirty="0">
                <a:ln>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ro-RO" noProof="0" dirty="0"/>
              <a:t>1</a:t>
            </a:r>
          </a:p>
        </p:txBody>
      </p:sp>
      <p:sp>
        <p:nvSpPr>
          <p:cNvPr id="40" name="Substituent text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rtlCol="0" anchor="t" anchorCtr="0">
            <a:normAutofit/>
          </a:bodyPr>
          <a:lstStyle>
            <a:lvl1pPr marL="0" indent="0" algn="r">
              <a:lnSpc>
                <a:spcPct val="100000"/>
              </a:lnSpc>
              <a:spcBef>
                <a:spcPts val="0"/>
              </a:spcBef>
              <a:buNone/>
              <a:defRPr lang="en-US" sz="1400" i="0" kern="120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a:t>Faceţi clic pentru a edita Master stiluri text</a:t>
            </a:r>
          </a:p>
        </p:txBody>
      </p:sp>
      <p:sp>
        <p:nvSpPr>
          <p:cNvPr id="38" name="Titlu 1">
            <a:extLst>
              <a:ext uri="{FF2B5EF4-FFF2-40B4-BE49-F238E27FC236}">
                <a16:creationId xmlns:a16="http://schemas.microsoft.com/office/drawing/2014/main" id="{7E5CF6DE-4761-4BA5-A429-30AC8BBAD45B}"/>
              </a:ext>
            </a:extLst>
          </p:cNvPr>
          <p:cNvSpPr>
            <a:spLocks noGrp="1"/>
          </p:cNvSpPr>
          <p:nvPr>
            <p:ph type="title" hasCustomPrompt="1"/>
          </p:nvPr>
        </p:nvSpPr>
        <p:spPr>
          <a:xfrm>
            <a:off x="839789" y="780001"/>
            <a:ext cx="10512424" cy="606677"/>
          </a:xfrm>
        </p:spPr>
        <p:txBody>
          <a:bodyPr lIns="0" tIns="0" rIns="0" bIns="0" rtlCol="0" anchor="t" anchorCtr="0">
            <a:normAutofit/>
          </a:bodyPr>
          <a:lstStyle>
            <a:lvl1pPr marL="0" algn="r" defTabSz="914400" rtl="0" eaLnBrk="1" latinLnBrk="0" hangingPunct="1">
              <a:lnSpc>
                <a:spcPct val="90000"/>
              </a:lnSpc>
              <a:spcBef>
                <a:spcPct val="0"/>
              </a:spcBef>
              <a:buNone/>
              <a:defRPr lang="ru-RU" sz="3600" b="1" kern="1200" dirty="0">
                <a:solidFill>
                  <a:schemeClr val="bg2"/>
                </a:solidFill>
                <a:latin typeface="Tahoma" panose="020B0604030504040204" pitchFamily="34" charset="0"/>
                <a:ea typeface="+mj-ea"/>
                <a:cs typeface="+mj-cs"/>
              </a:defRPr>
            </a:lvl1pPr>
          </a:lstStyle>
          <a:p>
            <a:pPr rtl="0"/>
            <a:r>
              <a:rPr lang="ro-RO" noProof="0" dirty="0"/>
              <a:t>CUM SĂ UTILIZAȚI ACEST ȘABLON</a:t>
            </a:r>
          </a:p>
        </p:txBody>
      </p:sp>
      <p:sp>
        <p:nvSpPr>
          <p:cNvPr id="41" name="Substituent imagine 9">
            <a:extLst>
              <a:ext uri="{FF2B5EF4-FFF2-40B4-BE49-F238E27FC236}">
                <a16:creationId xmlns:a16="http://schemas.microsoft.com/office/drawing/2014/main" id="{8A4896B5-1C5E-47F0-8F0C-4EF97E356C86}"/>
              </a:ext>
            </a:extLst>
          </p:cNvPr>
          <p:cNvSpPr>
            <a:spLocks noGrp="1"/>
          </p:cNvSpPr>
          <p:nvPr>
            <p:ph type="pic" sz="quarter" idx="13"/>
          </p:nvPr>
        </p:nvSpPr>
        <p:spPr>
          <a:xfrm>
            <a:off x="7900319" y="3779907"/>
            <a:ext cx="1481328" cy="758952"/>
          </a:xfrm>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grpSp>
        <p:nvGrpSpPr>
          <p:cNvPr id="31" name="Grup 30">
            <a:extLst>
              <a:ext uri="{FF2B5EF4-FFF2-40B4-BE49-F238E27FC236}">
                <a16:creationId xmlns:a16="http://schemas.microsoft.com/office/drawing/2014/main" id="{D87F4783-C8BA-411C-A188-4A4DAED10C02}"/>
              </a:ext>
            </a:extLst>
          </p:cNvPr>
          <p:cNvGrpSpPr/>
          <p:nvPr userDrawn="1"/>
        </p:nvGrpSpPr>
        <p:grpSpPr>
          <a:xfrm flipH="1">
            <a:off x="4416000" y="1375202"/>
            <a:ext cx="7776000" cy="100800"/>
            <a:chOff x="-322289" y="3240138"/>
            <a:chExt cx="5070122" cy="100800"/>
          </a:xfrm>
        </p:grpSpPr>
        <p:cxnSp>
          <p:nvCxnSpPr>
            <p:cNvPr id="39" name="Conector drept 38">
              <a:extLst>
                <a:ext uri="{FF2B5EF4-FFF2-40B4-BE49-F238E27FC236}">
                  <a16:creationId xmlns:a16="http://schemas.microsoft.com/office/drawing/2014/main" id="{959A2713-966D-4694-A067-D6BE1B2986D1}"/>
                </a:ext>
              </a:extLst>
            </p:cNvPr>
            <p:cNvCxnSpPr>
              <a:cxnSpLocks/>
            </p:cNvCxnSpPr>
            <p:nvPr userDrawn="1"/>
          </p:nvCxnSpPr>
          <p:spPr>
            <a:xfrm>
              <a:off x="-322289" y="3290538"/>
              <a:ext cx="507012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FCA15F19-C2FE-4F13-9359-69E884CA83B9}"/>
                </a:ext>
              </a:extLst>
            </p:cNvPr>
            <p:cNvSpPr/>
            <p:nvPr userDrawn="1"/>
          </p:nvSpPr>
          <p:spPr>
            <a:xfrm>
              <a:off x="4682109"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3253577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apozitiv titlu">
    <p:spTree>
      <p:nvGrpSpPr>
        <p:cNvPr id="1" name=""/>
        <p:cNvGrpSpPr/>
        <p:nvPr/>
      </p:nvGrpSpPr>
      <p:grpSpPr>
        <a:xfrm>
          <a:off x="0" y="0"/>
          <a:ext cx="0" cy="0"/>
          <a:chOff x="0" y="0"/>
          <a:chExt cx="0" cy="0"/>
        </a:xfrm>
      </p:grpSpPr>
      <p:sp>
        <p:nvSpPr>
          <p:cNvPr id="8" name="Dreptunghi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 name="Titlu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rtlCol="0" anchor="b"/>
          <a:lstStyle>
            <a:lvl1pPr algn="ctr">
              <a:defRPr sz="6000"/>
            </a:lvl1pPr>
          </a:lstStyle>
          <a:p>
            <a:pPr rtl="0"/>
            <a:r>
              <a:rPr lang="ro-RO" noProof="0" dirty="0"/>
              <a:t>FACEȚI CLIC PENTRU A EDITA STILUL DE TITLU COORDONATOR</a:t>
            </a:r>
          </a:p>
        </p:txBody>
      </p:sp>
      <p:sp>
        <p:nvSpPr>
          <p:cNvPr id="4" name="Substituent dată 3">
            <a:extLst>
              <a:ext uri="{FF2B5EF4-FFF2-40B4-BE49-F238E27FC236}">
                <a16:creationId xmlns:a16="http://schemas.microsoft.com/office/drawing/2014/main" id="{7E17A3CB-B083-4E49-9123-A5E47559DCDB}"/>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A8C4102C-4609-416C-A808-0FFE0051DAA1}"/>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7" name="Dreptunghi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3" name="Subtitlu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rtlCol="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o-RO" noProof="0"/>
              <a:t>Faceți clic pentru a edita stilul de subtitlu coordonator</a:t>
            </a:r>
            <a:endParaRPr lang="ro-RO" noProof="0" dirty="0"/>
          </a:p>
        </p:txBody>
      </p:sp>
      <p:grpSp>
        <p:nvGrpSpPr>
          <p:cNvPr id="15" name="Grup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3" name="Conector drept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grpSp>
        <p:nvGrpSpPr>
          <p:cNvPr id="16" name="Grup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spTree>
    <p:extLst>
      <p:ext uri="{BB962C8B-B14F-4D97-AF65-F5344CB8AC3E}">
        <p14:creationId xmlns:p14="http://schemas.microsoft.com/office/powerpoint/2010/main" val="13641896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ntet secțiune">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 name="Titlu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rtlCol="0" anchor="b" anchorCtr="0">
            <a:noAutofit/>
          </a:bodyPr>
          <a:lstStyle>
            <a:lvl1pPr>
              <a:defRPr sz="6000"/>
            </a:lvl1pPr>
          </a:lstStyle>
          <a:p>
            <a:pPr rtl="0"/>
            <a:r>
              <a:rPr lang="ro-RO" noProof="0" dirty="0"/>
              <a:t>PREZENTARE</a:t>
            </a:r>
            <a:br>
              <a:rPr lang="ro-RO" noProof="0" dirty="0"/>
            </a:br>
            <a:r>
              <a:rPr lang="ro-RO" noProof="0" dirty="0"/>
              <a:t>TITLU</a:t>
            </a:r>
          </a:p>
        </p:txBody>
      </p:sp>
      <p:sp>
        <p:nvSpPr>
          <p:cNvPr id="4" name="Substituent dată 3">
            <a:extLst>
              <a:ext uri="{FF2B5EF4-FFF2-40B4-BE49-F238E27FC236}">
                <a16:creationId xmlns:a16="http://schemas.microsoft.com/office/drawing/2014/main" id="{2472534F-03A6-408A-9BF1-303D0A440BA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0A24E181-0C50-4F43-A5A7-6FDD1500C708}"/>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grpSp>
        <p:nvGrpSpPr>
          <p:cNvPr id="9" name="Grup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1" name="Conector drept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grpSp>
        <p:nvGrpSpPr>
          <p:cNvPr id="13" name="Grup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5" name="Conector drept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sp>
        <p:nvSpPr>
          <p:cNvPr id="17" name="Subtitlu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rtlCol="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o-RO" noProof="0"/>
              <a:t>Faceți clic pentru a edita stilul de subtitlu coordonator</a:t>
            </a:r>
            <a:endParaRPr lang="ro-RO" noProof="0" dirty="0"/>
          </a:p>
        </p:txBody>
      </p:sp>
    </p:spTree>
    <p:extLst>
      <p:ext uri="{BB962C8B-B14F-4D97-AF65-F5344CB8AC3E}">
        <p14:creationId xmlns:p14="http://schemas.microsoft.com/office/powerpoint/2010/main" val="3791958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u și conținut cu imagine">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5021940" cy="804338"/>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205904"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993948"/>
            <a:ext cx="3251227" cy="100800"/>
            <a:chOff x="0" y="3240138"/>
            <a:chExt cx="3251227"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3208093"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150427"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6" name="Substituent text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215201" cy="1328330"/>
          </a:xfrm>
        </p:spPr>
        <p:txBody>
          <a:bodyPr lIns="0" tIns="0" rIns="0" bIns="0" rtlCol="0">
            <a:normAutofit/>
          </a:bodyPr>
          <a:lstStyle>
            <a:lvl1pPr marL="0" indent="0">
              <a:lnSpc>
                <a:spcPct val="100000"/>
              </a:lnSpc>
              <a:spcBef>
                <a:spcPts val="600"/>
              </a:spcBef>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Substituent imagine 7">
            <a:extLst>
              <a:ext uri="{FF2B5EF4-FFF2-40B4-BE49-F238E27FC236}">
                <a16:creationId xmlns:a16="http://schemas.microsoft.com/office/drawing/2014/main" id="{DE71F7A0-F439-470D-A1B8-556C960D112C}"/>
              </a:ext>
            </a:extLst>
          </p:cNvPr>
          <p:cNvSpPr>
            <a:spLocks noGrp="1"/>
          </p:cNvSpPr>
          <p:nvPr>
            <p:ph type="pic" sz="quarter" idx="15"/>
          </p:nvPr>
        </p:nvSpPr>
        <p:spPr>
          <a:xfrm>
            <a:off x="6103003" y="2490534"/>
            <a:ext cx="6083300" cy="2587752"/>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2539969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u și conținut">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ro-RO" noProof="0"/>
              <a:t>Faceți clic pentru a edita stilul de titlu coordonator</a:t>
            </a:r>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6" name="Substituent conținut 2">
            <a:extLst>
              <a:ext uri="{FF2B5EF4-FFF2-40B4-BE49-F238E27FC236}">
                <a16:creationId xmlns:a16="http://schemas.microsoft.com/office/drawing/2014/main" id="{DEA943F6-C418-4339-8C7E-A12127BDE29C}"/>
              </a:ext>
            </a:extLst>
          </p:cNvPr>
          <p:cNvSpPr>
            <a:spLocks noGrp="1"/>
          </p:cNvSpPr>
          <p:nvPr>
            <p:ph idx="1"/>
          </p:nvPr>
        </p:nvSpPr>
        <p:spPr>
          <a:xfrm>
            <a:off x="838200" y="1187777"/>
            <a:ext cx="10515600" cy="4534293"/>
          </a:xfrm>
        </p:spPr>
        <p:txBody>
          <a:bodyPr rtlCol="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784468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ouă tipuri de conținut">
    <p:spTree>
      <p:nvGrpSpPr>
        <p:cNvPr id="1" name=""/>
        <p:cNvGrpSpPr/>
        <p:nvPr/>
      </p:nvGrpSpPr>
      <p:grpSpPr>
        <a:xfrm>
          <a:off x="0" y="0"/>
          <a:ext cx="0" cy="0"/>
          <a:chOff x="0" y="0"/>
          <a:chExt cx="0" cy="0"/>
        </a:xfrm>
      </p:grpSpPr>
      <p:sp>
        <p:nvSpPr>
          <p:cNvPr id="9" name="Dreptunghi 8">
            <a:extLst>
              <a:ext uri="{FF2B5EF4-FFF2-40B4-BE49-F238E27FC236}">
                <a16:creationId xmlns:a16="http://schemas.microsoft.com/office/drawing/2014/main" id="{8B6FE9A2-5CE4-4652-97CE-3FF947D5485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ro-RO" noProof="0"/>
              <a:t>Faceți clic pentru a edita stilul de titlu coordonator</a:t>
            </a:r>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7" name="Substituent conținut 2">
            <a:extLst>
              <a:ext uri="{FF2B5EF4-FFF2-40B4-BE49-F238E27FC236}">
                <a16:creationId xmlns:a16="http://schemas.microsoft.com/office/drawing/2014/main" id="{3FD6D4E1-CC57-4556-9CB7-31B375477219}"/>
              </a:ext>
            </a:extLst>
          </p:cNvPr>
          <p:cNvSpPr>
            <a:spLocks noGrp="1"/>
          </p:cNvSpPr>
          <p:nvPr>
            <p:ph sz="half" idx="1"/>
          </p:nvPr>
        </p:nvSpPr>
        <p:spPr>
          <a:xfrm>
            <a:off x="838200" y="1159497"/>
            <a:ext cx="5181600" cy="4543719"/>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
        <p:nvSpPr>
          <p:cNvPr id="8" name="Substituent conținut 3">
            <a:extLst>
              <a:ext uri="{FF2B5EF4-FFF2-40B4-BE49-F238E27FC236}">
                <a16:creationId xmlns:a16="http://schemas.microsoft.com/office/drawing/2014/main" id="{2AE7A31C-D605-4363-B037-1938B9304C13}"/>
              </a:ext>
            </a:extLst>
          </p:cNvPr>
          <p:cNvSpPr>
            <a:spLocks noGrp="1"/>
          </p:cNvSpPr>
          <p:nvPr>
            <p:ph sz="half" idx="2"/>
          </p:nvPr>
        </p:nvSpPr>
        <p:spPr>
          <a:xfrm>
            <a:off x="6172200" y="1159497"/>
            <a:ext cx="5181600" cy="4543719"/>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884915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ație">
    <p:spTree>
      <p:nvGrpSpPr>
        <p:cNvPr id="1" name=""/>
        <p:cNvGrpSpPr/>
        <p:nvPr/>
      </p:nvGrpSpPr>
      <p:grpSpPr>
        <a:xfrm>
          <a:off x="0" y="0"/>
          <a:ext cx="0" cy="0"/>
          <a:chOff x="0" y="0"/>
          <a:chExt cx="0" cy="0"/>
        </a:xfrm>
      </p:grpSpPr>
      <p:sp>
        <p:nvSpPr>
          <p:cNvPr id="11" name="Dreptunghi 10">
            <a:extLst>
              <a:ext uri="{FF2B5EF4-FFF2-40B4-BE49-F238E27FC236}">
                <a16:creationId xmlns:a16="http://schemas.microsoft.com/office/drawing/2014/main" id="{A4B5E40D-C1A5-4C5A-BBA0-C3E41F028D0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ro-RO" noProof="0"/>
              <a:t>Faceți clic pentru a edita stilul de titlu coordonator</a:t>
            </a:r>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7" name="Substituent text 2">
            <a:extLst>
              <a:ext uri="{FF2B5EF4-FFF2-40B4-BE49-F238E27FC236}">
                <a16:creationId xmlns:a16="http://schemas.microsoft.com/office/drawing/2014/main" id="{85C650EE-495E-44EB-870B-AC85B18EBDB8}"/>
              </a:ext>
            </a:extLst>
          </p:cNvPr>
          <p:cNvSpPr>
            <a:spLocks noGrp="1"/>
          </p:cNvSpPr>
          <p:nvPr>
            <p:ph type="body" idx="1"/>
          </p:nvPr>
        </p:nvSpPr>
        <p:spPr>
          <a:xfrm>
            <a:off x="839788" y="1256955"/>
            <a:ext cx="5157787" cy="823912"/>
          </a:xfrm>
        </p:spPr>
        <p:txBody>
          <a:bodyPr rtlCol="0" anchor="b"/>
          <a:lstStyle>
            <a:lvl1pPr marL="0" indent="0">
              <a:buNone/>
              <a:defRPr sz="2400" b="1">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a:t>Faceţi clic pentru a edita Master stiluri text</a:t>
            </a:r>
          </a:p>
        </p:txBody>
      </p:sp>
      <p:sp>
        <p:nvSpPr>
          <p:cNvPr id="8" name="Substituent conținut 3">
            <a:extLst>
              <a:ext uri="{FF2B5EF4-FFF2-40B4-BE49-F238E27FC236}">
                <a16:creationId xmlns:a16="http://schemas.microsoft.com/office/drawing/2014/main" id="{77DCC2A5-8A6A-431F-BD6C-93E32539A0F4}"/>
              </a:ext>
            </a:extLst>
          </p:cNvPr>
          <p:cNvSpPr>
            <a:spLocks noGrp="1"/>
          </p:cNvSpPr>
          <p:nvPr>
            <p:ph sz="half" idx="2"/>
          </p:nvPr>
        </p:nvSpPr>
        <p:spPr>
          <a:xfrm>
            <a:off x="839788" y="2203414"/>
            <a:ext cx="5157787" cy="3397631"/>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
        <p:nvSpPr>
          <p:cNvPr id="9" name="Substituent text 4">
            <a:extLst>
              <a:ext uri="{FF2B5EF4-FFF2-40B4-BE49-F238E27FC236}">
                <a16:creationId xmlns:a16="http://schemas.microsoft.com/office/drawing/2014/main" id="{7FE620E9-8AD3-4771-8897-E65B461E2801}"/>
              </a:ext>
            </a:extLst>
          </p:cNvPr>
          <p:cNvSpPr>
            <a:spLocks noGrp="1"/>
          </p:cNvSpPr>
          <p:nvPr>
            <p:ph type="body" sz="quarter" idx="3"/>
          </p:nvPr>
        </p:nvSpPr>
        <p:spPr>
          <a:xfrm>
            <a:off x="6172200" y="1256955"/>
            <a:ext cx="5183188" cy="823912"/>
          </a:xfrm>
        </p:spPr>
        <p:txBody>
          <a:bodyPr rtlCol="0" anchor="b"/>
          <a:lstStyle>
            <a:lvl1pPr marL="0" indent="0">
              <a:buNone/>
              <a:defRPr sz="2400" b="1">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a:t>Faceţi clic pentru a edita Master stiluri text</a:t>
            </a:r>
          </a:p>
        </p:txBody>
      </p:sp>
      <p:sp>
        <p:nvSpPr>
          <p:cNvPr id="10" name="Substituent conținut 5">
            <a:extLst>
              <a:ext uri="{FF2B5EF4-FFF2-40B4-BE49-F238E27FC236}">
                <a16:creationId xmlns:a16="http://schemas.microsoft.com/office/drawing/2014/main" id="{B75F265B-9F81-4A64-A8D4-7D0A31CEA45A}"/>
              </a:ext>
            </a:extLst>
          </p:cNvPr>
          <p:cNvSpPr>
            <a:spLocks noGrp="1"/>
          </p:cNvSpPr>
          <p:nvPr>
            <p:ph sz="quarter" idx="4"/>
          </p:nvPr>
        </p:nvSpPr>
        <p:spPr>
          <a:xfrm>
            <a:off x="6172200" y="2203414"/>
            <a:ext cx="5183188" cy="3397631"/>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21408030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ținut cu legendă">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8" name="Titlu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rtlCol="0" anchor="b"/>
          <a:lstStyle>
            <a:lvl1pPr>
              <a:defRPr sz="3200"/>
            </a:lvl1pPr>
          </a:lstStyle>
          <a:p>
            <a:pPr rtl="0"/>
            <a:r>
              <a:rPr lang="ro-RO" noProof="0"/>
              <a:t>Faceți clic pentru a edita stilul de titlu coordonator</a:t>
            </a:r>
            <a:endParaRPr lang="ro-RO" noProof="0" dirty="0"/>
          </a:p>
        </p:txBody>
      </p:sp>
      <p:sp>
        <p:nvSpPr>
          <p:cNvPr id="9" name="Substituent text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a:t>Faceţi clic pentru a edita Master stiluri text</a:t>
            </a:r>
          </a:p>
        </p:txBody>
      </p:sp>
      <p:sp>
        <p:nvSpPr>
          <p:cNvPr id="10" name="Substituent conținut 2">
            <a:extLst>
              <a:ext uri="{FF2B5EF4-FFF2-40B4-BE49-F238E27FC236}">
                <a16:creationId xmlns:a16="http://schemas.microsoft.com/office/drawing/2014/main" id="{3AE79E65-3D1E-4444-9BD4-8578BF0C6484}"/>
              </a:ext>
            </a:extLst>
          </p:cNvPr>
          <p:cNvSpPr>
            <a:spLocks noGrp="1"/>
          </p:cNvSpPr>
          <p:nvPr>
            <p:ph idx="1"/>
          </p:nvPr>
        </p:nvSpPr>
        <p:spPr>
          <a:xfrm>
            <a:off x="5183188" y="457201"/>
            <a:ext cx="6172200" cy="5403850"/>
          </a:xfrm>
        </p:spPr>
        <p:txBody>
          <a:bodyPr rtlCol="0">
            <a:normAutofit/>
          </a:bodyPr>
          <a:lstStyle>
            <a:lvl1pPr>
              <a:defRPr sz="2400">
                <a:solidFill>
                  <a:schemeClr val="bg2"/>
                </a:solidFill>
              </a:defRPr>
            </a:lvl1pPr>
            <a:lvl2pPr>
              <a:defRPr sz="2000">
                <a:solidFill>
                  <a:schemeClr val="bg2"/>
                </a:solidFill>
              </a:defRPr>
            </a:lvl2pPr>
            <a:lvl3pPr>
              <a:defRPr sz="1800">
                <a:solidFill>
                  <a:schemeClr val="bg2"/>
                </a:solidFill>
              </a:defRPr>
            </a:lvl3pPr>
            <a:lvl4pPr>
              <a:defRPr sz="1600">
                <a:solidFill>
                  <a:schemeClr val="bg2"/>
                </a:solidFill>
              </a:defRPr>
            </a:lvl4pPr>
            <a:lvl5pPr>
              <a:defRPr sz="1600">
                <a:solidFill>
                  <a:schemeClr val="bg2"/>
                </a:solidFill>
              </a:defRPr>
            </a:lvl5pPr>
            <a:lvl6pPr>
              <a:defRPr sz="2000"/>
            </a:lvl6pPr>
            <a:lvl7pPr>
              <a:defRPr sz="2000"/>
            </a:lvl7pPr>
            <a:lvl8pPr>
              <a:defRPr sz="2000"/>
            </a:lvl8pPr>
            <a:lvl9pPr>
              <a:defRPr sz="2000"/>
            </a:lvl9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2127999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ine cu legendă">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8" name="Titlu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rtlCol="0" anchor="b"/>
          <a:lstStyle>
            <a:lvl1pPr>
              <a:defRPr sz="3200"/>
            </a:lvl1pPr>
          </a:lstStyle>
          <a:p>
            <a:pPr rtl="0"/>
            <a:r>
              <a:rPr lang="ro-RO" noProof="0"/>
              <a:t>Faceți clic pentru a edita stilul de titlu coordonator</a:t>
            </a:r>
            <a:endParaRPr lang="ro-RO" noProof="0" dirty="0"/>
          </a:p>
        </p:txBody>
      </p:sp>
      <p:sp>
        <p:nvSpPr>
          <p:cNvPr id="9" name="Substituent text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a:t>Faceţi clic pentru a edita Master stiluri text</a:t>
            </a:r>
          </a:p>
        </p:txBody>
      </p:sp>
      <p:sp>
        <p:nvSpPr>
          <p:cNvPr id="11" name="Substituent imagine 2">
            <a:extLst>
              <a:ext uri="{FF2B5EF4-FFF2-40B4-BE49-F238E27FC236}">
                <a16:creationId xmlns:a16="http://schemas.microsoft.com/office/drawing/2014/main" id="{1D23A006-AC57-4A0B-BC20-6D226A80CC78}"/>
              </a:ext>
            </a:extLst>
          </p:cNvPr>
          <p:cNvSpPr>
            <a:spLocks noGrp="1"/>
          </p:cNvSpPr>
          <p:nvPr>
            <p:ph type="pic" idx="1"/>
          </p:nvPr>
        </p:nvSpPr>
        <p:spPr>
          <a:xfrm>
            <a:off x="5183188" y="457201"/>
            <a:ext cx="6172200" cy="5403850"/>
          </a:xfrm>
        </p:spPr>
        <p:txBody>
          <a:bodyPr rtlCol="0">
            <a:normAutofit/>
          </a:bodyPr>
          <a:lstStyle>
            <a:lvl1pPr marL="0" indent="0">
              <a:buNone/>
              <a:defRPr sz="24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2585305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oar titlu">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ro-RO" noProof="0"/>
              <a:t>Faceți clic pentru a edita stilul de titlu coordonator</a:t>
            </a:r>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Tree>
    <p:extLst>
      <p:ext uri="{BB962C8B-B14F-4D97-AF65-F5344CB8AC3E}">
        <p14:creationId xmlns:p14="http://schemas.microsoft.com/office/powerpoint/2010/main" val="8839916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ecompletat">
    <p:spTree>
      <p:nvGrpSpPr>
        <p:cNvPr id="1" name=""/>
        <p:cNvGrpSpPr/>
        <p:nvPr/>
      </p:nvGrpSpPr>
      <p:grpSpPr>
        <a:xfrm>
          <a:off x="0" y="0"/>
          <a:ext cx="0" cy="0"/>
          <a:chOff x="0" y="0"/>
          <a:chExt cx="0" cy="0"/>
        </a:xfrm>
      </p:grpSpPr>
      <p:sp>
        <p:nvSpPr>
          <p:cNvPr id="6" name="Dreptunghi 5">
            <a:extLst>
              <a:ext uri="{FF2B5EF4-FFF2-40B4-BE49-F238E27FC236}">
                <a16:creationId xmlns:a16="http://schemas.microsoft.com/office/drawing/2014/main" id="{D9E60A5F-CE74-4F00-A5C2-F9742DDFFF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Tree>
    <p:extLst>
      <p:ext uri="{BB962C8B-B14F-4D97-AF65-F5344CB8AC3E}">
        <p14:creationId xmlns:p14="http://schemas.microsoft.com/office/powerpoint/2010/main" val="223171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spect titlu, imagine și conținut">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090118"/>
            <a:ext cx="4494133" cy="804338"/>
          </a:xfrm>
        </p:spPr>
        <p:txBody>
          <a:bodyPr lIns="0" tIns="0" rIns="0" bIns="0" rtlCol="0" anchor="b">
            <a:normAutofit/>
          </a:bodyPr>
          <a:lstStyle>
            <a:lvl1pPr>
              <a:defRPr sz="3600"/>
            </a:lvl1pPr>
          </a:lstStyle>
          <a:p>
            <a:pPr rtl="0"/>
            <a:r>
              <a:rPr lang="ro-RO" noProof="0" dirty="0"/>
              <a:t>FACEȚI CLIC PENTRU A EDITA</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243662"/>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924675" y="1993043"/>
            <a:ext cx="5267325" cy="100800"/>
            <a:chOff x="0" y="3240138"/>
            <a:chExt cx="3434400" cy="100800"/>
          </a:xfrm>
        </p:grpSpPr>
        <p:cxnSp>
          <p:nvCxnSpPr>
            <p:cNvPr id="12" name="Conector drept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2868443"/>
            <a:ext cx="4482996" cy="243260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2" name="Substituent imagine 7">
            <a:extLst>
              <a:ext uri="{FF2B5EF4-FFF2-40B4-BE49-F238E27FC236}">
                <a16:creationId xmlns:a16="http://schemas.microsoft.com/office/drawing/2014/main" id="{F0861AA2-8248-462C-B6D8-FFD829F41ED0}"/>
              </a:ext>
            </a:extLst>
          </p:cNvPr>
          <p:cNvSpPr>
            <a:spLocks noGrp="1"/>
          </p:cNvSpPr>
          <p:nvPr>
            <p:ph type="pic" sz="quarter" idx="15"/>
          </p:nvPr>
        </p:nvSpPr>
        <p:spPr>
          <a:xfrm>
            <a:off x="2854411" y="1472184"/>
            <a:ext cx="3246204" cy="5385816"/>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124763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spect titlu și conținut ver 2">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19359"/>
            <a:ext cx="5021940" cy="804338"/>
          </a:xfrm>
        </p:spPr>
        <p:txBody>
          <a:bodyPr lIns="0" tIns="0" rIns="0" bIns="0" rtlCol="0" anchor="b">
            <a:normAutofit/>
          </a:bodyPr>
          <a:lstStyle>
            <a:lvl1pPr>
              <a:defRPr sz="3600"/>
            </a:lvl1pPr>
          </a:lstStyle>
          <a:p>
            <a:pPr rtl="0"/>
            <a:r>
              <a:rPr lang="ro-RO" noProof="0" dirty="0"/>
              <a:t>FACEȚI CLIC PENTRU A EDITA</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3122284"/>
            <a:ext cx="2555857" cy="100800"/>
            <a:chOff x="0" y="3240138"/>
            <a:chExt cx="2555857"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249218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455057"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Substituent text 2">
            <a:extLst>
              <a:ext uri="{FF2B5EF4-FFF2-40B4-BE49-F238E27FC236}">
                <a16:creationId xmlns:a16="http://schemas.microsoft.com/office/drawing/2014/main" id="{4C9D5785-B116-4BE7-AC26-5CD6481FFA6A}"/>
              </a:ext>
            </a:extLst>
          </p:cNvPr>
          <p:cNvSpPr>
            <a:spLocks noGrp="1"/>
          </p:cNvSpPr>
          <p:nvPr>
            <p:ph type="body" idx="14" hasCustomPrompt="1"/>
          </p:nvPr>
        </p:nvSpPr>
        <p:spPr>
          <a:xfrm>
            <a:off x="815720" y="3392200"/>
            <a:ext cx="5009495" cy="221017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3" name="Substituent imagine 7">
            <a:extLst>
              <a:ext uri="{FF2B5EF4-FFF2-40B4-BE49-F238E27FC236}">
                <a16:creationId xmlns:a16="http://schemas.microsoft.com/office/drawing/2014/main" id="{278C2B8F-0B29-449C-AFFD-42BB56FA1595}"/>
              </a:ext>
            </a:extLst>
          </p:cNvPr>
          <p:cNvSpPr>
            <a:spLocks noGrp="1"/>
          </p:cNvSpPr>
          <p:nvPr>
            <p:ph type="pic" sz="quarter" idx="15"/>
          </p:nvPr>
        </p:nvSpPr>
        <p:spPr>
          <a:xfrm>
            <a:off x="6108356" y="-20834"/>
            <a:ext cx="5245444" cy="5385816"/>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23103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spect de conținut pictograme">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400317" y="707529"/>
            <a:ext cx="4494133" cy="569086"/>
          </a:xfrm>
        </p:spPr>
        <p:txBody>
          <a:bodyPr lIns="0" tIns="0" rIns="0" bIns="0" rtlCol="0" anchor="b">
            <a:normAutofit/>
          </a:bodyPr>
          <a:lstStyle>
            <a:lvl1pPr>
              <a:defRPr sz="3600"/>
            </a:lvl1pPr>
          </a:lstStyle>
          <a:p>
            <a:pPr rtl="0"/>
            <a:r>
              <a:rPr lang="ro-RO" noProof="0" dirty="0"/>
              <a:t>FACEȚI CLIC PENTRU A EDITA</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400317" y="1625821"/>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430402" y="1375202"/>
            <a:ext cx="5761598" cy="100800"/>
            <a:chOff x="-322276" y="3240138"/>
            <a:chExt cx="3756676"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322276" y="3290538"/>
              <a:ext cx="37062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2920469" y="3291840"/>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4" name="Substituent imagine 3">
            <a:extLst>
              <a:ext uri="{FF2B5EF4-FFF2-40B4-BE49-F238E27FC236}">
                <a16:creationId xmlns:a16="http://schemas.microsoft.com/office/drawing/2014/main" id="{1EDA47E0-9B2C-45BF-A34A-E7069690AEF4}"/>
              </a:ext>
            </a:extLst>
          </p:cNvPr>
          <p:cNvSpPr>
            <a:spLocks noGrp="1"/>
          </p:cNvSpPr>
          <p:nvPr>
            <p:ph type="pic" sz="quarter" idx="15"/>
          </p:nvPr>
        </p:nvSpPr>
        <p:spPr>
          <a:xfrm>
            <a:off x="2090460" y="3273552"/>
            <a:ext cx="640080" cy="658368"/>
          </a:xfrm>
        </p:spPr>
        <p:txBody>
          <a:bodyPr rtlCol="0" anchor="ctr" anchorCtr="0">
            <a:normAutofit/>
          </a:bodyPr>
          <a:lstStyle>
            <a:lvl1pPr marL="0" indent="0" algn="ctr">
              <a:buNone/>
              <a:defRPr sz="900"/>
            </a:lvl1pPr>
          </a:lstStyle>
          <a:p>
            <a:pPr rtl="0"/>
            <a:r>
              <a:rPr lang="ro-RO" noProof="0"/>
              <a:t>Faceți clic pe pictogramă pentru a adăuga o imagine</a:t>
            </a:r>
            <a:endParaRPr lang="ro-RO" noProof="0" dirty="0"/>
          </a:p>
        </p:txBody>
      </p:sp>
      <p:sp>
        <p:nvSpPr>
          <p:cNvPr id="22" name="Substituent text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831850" y="3291840"/>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stiluri de text</a:t>
            </a:r>
          </a:p>
        </p:txBody>
      </p:sp>
      <p:sp>
        <p:nvSpPr>
          <p:cNvPr id="23" name="Substituent text 2">
            <a:extLst>
              <a:ext uri="{FF2B5EF4-FFF2-40B4-BE49-F238E27FC236}">
                <a16:creationId xmlns:a16="http://schemas.microsoft.com/office/drawing/2014/main" id="{C7A796C4-1255-4B26-B034-EFB1284B77EB}"/>
              </a:ext>
            </a:extLst>
          </p:cNvPr>
          <p:cNvSpPr>
            <a:spLocks noGrp="1"/>
          </p:cNvSpPr>
          <p:nvPr>
            <p:ph type="body" idx="17" hasCustomPrompt="1"/>
          </p:nvPr>
        </p:nvSpPr>
        <p:spPr>
          <a:xfrm>
            <a:off x="2920469" y="4427608"/>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4" name="Substituent imagine 3">
            <a:extLst>
              <a:ext uri="{FF2B5EF4-FFF2-40B4-BE49-F238E27FC236}">
                <a16:creationId xmlns:a16="http://schemas.microsoft.com/office/drawing/2014/main" id="{7F406E84-6EA1-4D34-8016-6A41F065FF76}"/>
              </a:ext>
            </a:extLst>
          </p:cNvPr>
          <p:cNvSpPr>
            <a:spLocks noGrp="1"/>
          </p:cNvSpPr>
          <p:nvPr>
            <p:ph type="pic" sz="quarter" idx="18"/>
          </p:nvPr>
        </p:nvSpPr>
        <p:spPr>
          <a:xfrm>
            <a:off x="2090460" y="4409320"/>
            <a:ext cx="640080" cy="658368"/>
          </a:xfrm>
        </p:spPr>
        <p:txBody>
          <a:bodyPr rtlCol="0" anchor="ctr" anchorCtr="0">
            <a:normAutofit/>
          </a:bodyPr>
          <a:lstStyle>
            <a:lvl1pPr marL="0" indent="0" algn="ctr">
              <a:buNone/>
              <a:defRPr sz="900"/>
            </a:lvl1pPr>
          </a:lstStyle>
          <a:p>
            <a:pPr rtl="0"/>
            <a:r>
              <a:rPr lang="ro-RO" noProof="0"/>
              <a:t>Faceți clic pe pictogramă pentru a adăuga o imagine</a:t>
            </a:r>
            <a:endParaRPr lang="ro-RO" noProof="0" dirty="0"/>
          </a:p>
        </p:txBody>
      </p:sp>
      <p:sp>
        <p:nvSpPr>
          <p:cNvPr id="25" name="Substituent text 2">
            <a:extLst>
              <a:ext uri="{FF2B5EF4-FFF2-40B4-BE49-F238E27FC236}">
                <a16:creationId xmlns:a16="http://schemas.microsoft.com/office/drawing/2014/main" id="{7965133B-076D-4FAD-8D2A-C24FE2619C80}"/>
              </a:ext>
            </a:extLst>
          </p:cNvPr>
          <p:cNvSpPr>
            <a:spLocks noGrp="1"/>
          </p:cNvSpPr>
          <p:nvPr>
            <p:ph type="body" idx="19" hasCustomPrompt="1"/>
          </p:nvPr>
        </p:nvSpPr>
        <p:spPr>
          <a:xfrm>
            <a:off x="831850" y="4427608"/>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stiluri de text</a:t>
            </a:r>
          </a:p>
        </p:txBody>
      </p:sp>
      <p:sp>
        <p:nvSpPr>
          <p:cNvPr id="26" name="Substituent text 2">
            <a:extLst>
              <a:ext uri="{FF2B5EF4-FFF2-40B4-BE49-F238E27FC236}">
                <a16:creationId xmlns:a16="http://schemas.microsoft.com/office/drawing/2014/main" id="{CABE6307-1A20-419D-A352-17FF0286600B}"/>
              </a:ext>
            </a:extLst>
          </p:cNvPr>
          <p:cNvSpPr>
            <a:spLocks noGrp="1"/>
          </p:cNvSpPr>
          <p:nvPr>
            <p:ph type="body" idx="20" hasCustomPrompt="1"/>
          </p:nvPr>
        </p:nvSpPr>
        <p:spPr>
          <a:xfrm>
            <a:off x="8549426" y="3291840"/>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7" name="Substituent imagine 3">
            <a:extLst>
              <a:ext uri="{FF2B5EF4-FFF2-40B4-BE49-F238E27FC236}">
                <a16:creationId xmlns:a16="http://schemas.microsoft.com/office/drawing/2014/main" id="{D2C5C227-18EE-4D6A-AA31-30B8F7CD20AE}"/>
              </a:ext>
            </a:extLst>
          </p:cNvPr>
          <p:cNvSpPr>
            <a:spLocks noGrp="1"/>
          </p:cNvSpPr>
          <p:nvPr>
            <p:ph type="pic" sz="quarter" idx="21"/>
          </p:nvPr>
        </p:nvSpPr>
        <p:spPr>
          <a:xfrm>
            <a:off x="7719417" y="3273552"/>
            <a:ext cx="640080" cy="658368"/>
          </a:xfrm>
        </p:spPr>
        <p:txBody>
          <a:bodyPr rtlCol="0" anchor="ctr" anchorCtr="0">
            <a:normAutofit/>
          </a:bodyPr>
          <a:lstStyle>
            <a:lvl1pPr marL="0" indent="0" algn="ctr">
              <a:buNone/>
              <a:defRPr sz="900"/>
            </a:lvl1pPr>
          </a:lstStyle>
          <a:p>
            <a:pPr rtl="0"/>
            <a:r>
              <a:rPr lang="ro-RO" noProof="0"/>
              <a:t>Faceți clic pe pictogramă pentru a adăuga o imagine</a:t>
            </a:r>
            <a:endParaRPr lang="ro-RO" noProof="0" dirty="0"/>
          </a:p>
        </p:txBody>
      </p:sp>
      <p:sp>
        <p:nvSpPr>
          <p:cNvPr id="28" name="Substituent text 2">
            <a:extLst>
              <a:ext uri="{FF2B5EF4-FFF2-40B4-BE49-F238E27FC236}">
                <a16:creationId xmlns:a16="http://schemas.microsoft.com/office/drawing/2014/main" id="{6ABEA821-83E0-4C10-98A8-5F29E246F741}"/>
              </a:ext>
            </a:extLst>
          </p:cNvPr>
          <p:cNvSpPr>
            <a:spLocks noGrp="1"/>
          </p:cNvSpPr>
          <p:nvPr>
            <p:ph type="body" idx="22" hasCustomPrompt="1"/>
          </p:nvPr>
        </p:nvSpPr>
        <p:spPr>
          <a:xfrm>
            <a:off x="6460807" y="3291840"/>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stiluri de text</a:t>
            </a:r>
          </a:p>
        </p:txBody>
      </p:sp>
      <p:sp>
        <p:nvSpPr>
          <p:cNvPr id="29" name="Substituent text 2">
            <a:extLst>
              <a:ext uri="{FF2B5EF4-FFF2-40B4-BE49-F238E27FC236}">
                <a16:creationId xmlns:a16="http://schemas.microsoft.com/office/drawing/2014/main" id="{CA1DC741-B44F-4275-A1D5-B8D26A3390B3}"/>
              </a:ext>
            </a:extLst>
          </p:cNvPr>
          <p:cNvSpPr>
            <a:spLocks noGrp="1"/>
          </p:cNvSpPr>
          <p:nvPr>
            <p:ph type="body" idx="23" hasCustomPrompt="1"/>
          </p:nvPr>
        </p:nvSpPr>
        <p:spPr>
          <a:xfrm>
            <a:off x="8549426" y="4427608"/>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0" name="Substituent imagine 3">
            <a:extLst>
              <a:ext uri="{FF2B5EF4-FFF2-40B4-BE49-F238E27FC236}">
                <a16:creationId xmlns:a16="http://schemas.microsoft.com/office/drawing/2014/main" id="{C550F6C4-BE33-415F-B0BC-B47EDC1BDACB}"/>
              </a:ext>
            </a:extLst>
          </p:cNvPr>
          <p:cNvSpPr>
            <a:spLocks noGrp="1"/>
          </p:cNvSpPr>
          <p:nvPr>
            <p:ph type="pic" sz="quarter" idx="24"/>
          </p:nvPr>
        </p:nvSpPr>
        <p:spPr>
          <a:xfrm>
            <a:off x="7719417" y="4409320"/>
            <a:ext cx="640080" cy="658368"/>
          </a:xfrm>
        </p:spPr>
        <p:txBody>
          <a:bodyPr rtlCol="0" anchor="ctr" anchorCtr="0">
            <a:normAutofit/>
          </a:bodyPr>
          <a:lstStyle>
            <a:lvl1pPr marL="0" indent="0" algn="ctr">
              <a:buNone/>
              <a:defRPr sz="900"/>
            </a:lvl1pPr>
          </a:lstStyle>
          <a:p>
            <a:pPr rtl="0"/>
            <a:r>
              <a:rPr lang="ro-RO" noProof="0"/>
              <a:t>Faceți clic pe pictogramă pentru a adăuga o imagine</a:t>
            </a:r>
            <a:endParaRPr lang="ro-RO" noProof="0" dirty="0"/>
          </a:p>
        </p:txBody>
      </p:sp>
      <p:sp>
        <p:nvSpPr>
          <p:cNvPr id="31" name="Substituent text 2">
            <a:extLst>
              <a:ext uri="{FF2B5EF4-FFF2-40B4-BE49-F238E27FC236}">
                <a16:creationId xmlns:a16="http://schemas.microsoft.com/office/drawing/2014/main" id="{4C0830D2-D692-4161-8ECB-338703C94351}"/>
              </a:ext>
            </a:extLst>
          </p:cNvPr>
          <p:cNvSpPr>
            <a:spLocks noGrp="1"/>
          </p:cNvSpPr>
          <p:nvPr>
            <p:ph type="body" idx="25" hasCustomPrompt="1"/>
          </p:nvPr>
        </p:nvSpPr>
        <p:spPr>
          <a:xfrm>
            <a:off x="6460807" y="4427608"/>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stiluri de text</a:t>
            </a:r>
          </a:p>
        </p:txBody>
      </p:sp>
    </p:spTree>
    <p:extLst>
      <p:ext uri="{BB962C8B-B14F-4D97-AF65-F5344CB8AC3E}">
        <p14:creationId xmlns:p14="http://schemas.microsoft.com/office/powerpoint/2010/main" val="331145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pect monitor și conținut">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4464049" cy="804338"/>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443165"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Dreptunghi 7">
            <a:extLst>
              <a:ext uri="{FF2B5EF4-FFF2-40B4-BE49-F238E27FC236}">
                <a16:creationId xmlns:a16="http://schemas.microsoft.com/office/drawing/2014/main" id="{4ACF4ED1-C6C8-4C5C-8C14-4FF197588C03}"/>
              </a:ext>
            </a:extLst>
          </p:cNvPr>
          <p:cNvSpPr/>
          <p:nvPr userDrawn="1"/>
        </p:nvSpPr>
        <p:spPr>
          <a:xfrm>
            <a:off x="6192163" y="1435133"/>
            <a:ext cx="5175504" cy="4187952"/>
          </a:xfrm>
          <a:prstGeom prst="rect">
            <a:avLst/>
          </a:prstGeom>
          <a:blipFill>
            <a:blip r:embed="rId2">
              <a:extLst>
                <a:ext uri="{96DAC541-7B7A-43D3-8B79-37D633B846F1}">
                  <asvg:svgBlip xmlns:asvg="http://schemas.microsoft.com/office/drawing/2016/SVG/main" r:embed="rId3"/>
                </a:ext>
              </a:extLst>
            </a:blip>
            <a:srcRect/>
            <a:stretch>
              <a:fillRect t="1504" b="15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993948"/>
            <a:ext cx="2313811" cy="100800"/>
            <a:chOff x="0" y="3240138"/>
            <a:chExt cx="2313811"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2277035"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213011"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6" name="Substituent text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452987" cy="1328330"/>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Substituent imagine 9">
            <a:extLst>
              <a:ext uri="{FF2B5EF4-FFF2-40B4-BE49-F238E27FC236}">
                <a16:creationId xmlns:a16="http://schemas.microsoft.com/office/drawing/2014/main" id="{6B8B3AB3-C02D-418C-A9E2-AA65DE78350D}"/>
              </a:ext>
            </a:extLst>
          </p:cNvPr>
          <p:cNvSpPr>
            <a:spLocks noGrp="1"/>
          </p:cNvSpPr>
          <p:nvPr>
            <p:ph type="pic" sz="quarter" idx="15"/>
          </p:nvPr>
        </p:nvSpPr>
        <p:spPr>
          <a:xfrm>
            <a:off x="6362829" y="1673942"/>
            <a:ext cx="4853962" cy="3141406"/>
          </a:xfrm>
          <a:ln w="254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269886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pect de conținut titlu și subtitlu">
    <p:spTree>
      <p:nvGrpSpPr>
        <p:cNvPr id="1" name=""/>
        <p:cNvGrpSpPr/>
        <p:nvPr/>
      </p:nvGrpSpPr>
      <p:grpSpPr>
        <a:xfrm>
          <a:off x="0" y="0"/>
          <a:ext cx="0" cy="0"/>
          <a:chOff x="0" y="0"/>
          <a:chExt cx="0" cy="0"/>
        </a:xfrm>
      </p:grpSpPr>
      <p:sp>
        <p:nvSpPr>
          <p:cNvPr id="22" name="Substituent imagine 7">
            <a:extLst>
              <a:ext uri="{FF2B5EF4-FFF2-40B4-BE49-F238E27FC236}">
                <a16:creationId xmlns:a16="http://schemas.microsoft.com/office/drawing/2014/main" id="{093DA11F-BC94-447C-B660-9C906BED01B1}"/>
              </a:ext>
            </a:extLst>
          </p:cNvPr>
          <p:cNvSpPr>
            <a:spLocks noGrp="1"/>
          </p:cNvSpPr>
          <p:nvPr>
            <p:ph type="pic" sz="quarter" idx="15"/>
          </p:nvPr>
        </p:nvSpPr>
        <p:spPr>
          <a:xfrm>
            <a:off x="0" y="1682496"/>
            <a:ext cx="12191999" cy="3493008"/>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3863976" y="696584"/>
            <a:ext cx="4464049" cy="569086"/>
          </a:xfrm>
        </p:spPr>
        <p:txBody>
          <a:bodyPr lIns="0" tIns="0" rIns="0" bIns="0" rtlCol="0" anchor="b">
            <a:normAutofit/>
          </a:bodyPr>
          <a:lstStyle>
            <a:lvl1pPr algn="ct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3884860" y="1983086"/>
            <a:ext cx="4443165" cy="569085"/>
          </a:xfrm>
        </p:spPr>
        <p:txBody>
          <a:bodyPr lIns="0" tIns="0" rIns="0" bIns="0" rtlCol="0">
            <a:normAutofit/>
          </a:bodyPr>
          <a:lstStyle>
            <a:lvl1pPr marL="0" indent="0" algn="ct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9" name="Grup 8">
            <a:extLst>
              <a:ext uri="{FF2B5EF4-FFF2-40B4-BE49-F238E27FC236}">
                <a16:creationId xmlns:a16="http://schemas.microsoft.com/office/drawing/2014/main" id="{78842051-6173-4CC2-8C4A-8AE31FE7BA54}"/>
              </a:ext>
            </a:extLst>
          </p:cNvPr>
          <p:cNvGrpSpPr/>
          <p:nvPr userDrawn="1"/>
        </p:nvGrpSpPr>
        <p:grpSpPr>
          <a:xfrm>
            <a:off x="4886226" y="1373283"/>
            <a:ext cx="2423908" cy="100800"/>
            <a:chOff x="2929238" y="1373283"/>
            <a:chExt cx="2423908" cy="100800"/>
          </a:xfrm>
        </p:grpSpPr>
        <p:grpSp>
          <p:nvGrpSpPr>
            <p:cNvPr id="15" name="Grup 14">
              <a:extLst>
                <a:ext uri="{FF2B5EF4-FFF2-40B4-BE49-F238E27FC236}">
                  <a16:creationId xmlns:a16="http://schemas.microsoft.com/office/drawing/2014/main" id="{B7317392-EF87-4050-8BBE-32F74B0CF15A}"/>
                </a:ext>
              </a:extLst>
            </p:cNvPr>
            <p:cNvGrpSpPr/>
            <p:nvPr userDrawn="1"/>
          </p:nvGrpSpPr>
          <p:grpSpPr>
            <a:xfrm>
              <a:off x="2972372" y="1373283"/>
              <a:ext cx="2380774" cy="100800"/>
              <a:chOff x="-177106" y="3237441"/>
              <a:chExt cx="2380774"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177106" y="3290538"/>
                <a:ext cx="231169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102868" y="3237441"/>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21" name="Oval 20">
              <a:extLst>
                <a:ext uri="{FF2B5EF4-FFF2-40B4-BE49-F238E27FC236}">
                  <a16:creationId xmlns:a16="http://schemas.microsoft.com/office/drawing/2014/main" id="{5D1C3636-C306-4492-8D46-194288459CAF}"/>
                </a:ext>
              </a:extLst>
            </p:cNvPr>
            <p:cNvSpPr/>
            <p:nvPr userDrawn="1"/>
          </p:nvSpPr>
          <p:spPr>
            <a:xfrm>
              <a:off x="2929238" y="1373283"/>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3235028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spect trei conținuturi">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rtlCol="0" anchor="b">
            <a:normAutofit/>
          </a:bodyPr>
          <a:lstStyle>
            <a:lvl1pPr algn="r">
              <a:defRPr sz="3600"/>
            </a:lvl1pPr>
          </a:lstStyle>
          <a:p>
            <a:pPr rtl="0"/>
            <a:r>
              <a:rPr lang="ro-RO" noProof="0"/>
              <a:t>Faceți clic pentru a edita stilul de titlu coordonator</a:t>
            </a:r>
            <a:endParaRPr lang="ro-RO" noProof="0" dirty="0"/>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7294605" y="1375202"/>
            <a:ext cx="4897395" cy="100800"/>
            <a:chOff x="304632" y="3240138"/>
            <a:chExt cx="3057763"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304632" y="3290538"/>
              <a:ext cx="3014044"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296671"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226927"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2" name="Substituent text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226927"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6" name="Substituent text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1226927"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1</a:t>
            </a:r>
          </a:p>
        </p:txBody>
      </p:sp>
      <p:sp>
        <p:nvSpPr>
          <p:cNvPr id="34" name="Substituent text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4871314"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5" name="Substituent text 15">
            <a:extLst>
              <a:ext uri="{FF2B5EF4-FFF2-40B4-BE49-F238E27FC236}">
                <a16:creationId xmlns:a16="http://schemas.microsoft.com/office/drawing/2014/main" id="{7A54608E-523B-47AC-B8A6-3E8FE9A15847}"/>
              </a:ext>
            </a:extLst>
          </p:cNvPr>
          <p:cNvSpPr>
            <a:spLocks noGrp="1"/>
          </p:cNvSpPr>
          <p:nvPr>
            <p:ph type="body" sz="quarter" idx="28" hasCustomPrompt="1"/>
          </p:nvPr>
        </p:nvSpPr>
        <p:spPr>
          <a:xfrm>
            <a:off x="4871314"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a:t>
            </a:r>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871314"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7" name="Substituent text 2">
            <a:extLst>
              <a:ext uri="{FF2B5EF4-FFF2-40B4-BE49-F238E27FC236}">
                <a16:creationId xmlns:a16="http://schemas.microsoft.com/office/drawing/2014/main" id="{E0D32F26-CEE2-4420-A43D-B008AE2D1DDC}"/>
              </a:ext>
            </a:extLst>
          </p:cNvPr>
          <p:cNvSpPr>
            <a:spLocks noGrp="1"/>
          </p:cNvSpPr>
          <p:nvPr>
            <p:ph type="body" idx="30" hasCustomPrompt="1"/>
          </p:nvPr>
        </p:nvSpPr>
        <p:spPr>
          <a:xfrm>
            <a:off x="8515702"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8" name="Substituent text 15">
            <a:extLst>
              <a:ext uri="{FF2B5EF4-FFF2-40B4-BE49-F238E27FC236}">
                <a16:creationId xmlns:a16="http://schemas.microsoft.com/office/drawing/2014/main" id="{DBC2890A-FFF7-4606-A262-6D464BA5D997}"/>
              </a:ext>
            </a:extLst>
          </p:cNvPr>
          <p:cNvSpPr>
            <a:spLocks noGrp="1"/>
          </p:cNvSpPr>
          <p:nvPr>
            <p:ph type="body" sz="quarter" idx="31" hasCustomPrompt="1"/>
          </p:nvPr>
        </p:nvSpPr>
        <p:spPr>
          <a:xfrm>
            <a:off x="8515702"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3</a:t>
            </a:r>
          </a:p>
        </p:txBody>
      </p:sp>
      <p:sp>
        <p:nvSpPr>
          <p:cNvPr id="39" name="Substituent text 2">
            <a:extLst>
              <a:ext uri="{FF2B5EF4-FFF2-40B4-BE49-F238E27FC236}">
                <a16:creationId xmlns:a16="http://schemas.microsoft.com/office/drawing/2014/main" id="{268E1254-8C59-4B9B-A775-45CA3D655514}"/>
              </a:ext>
            </a:extLst>
          </p:cNvPr>
          <p:cNvSpPr>
            <a:spLocks noGrp="1"/>
          </p:cNvSpPr>
          <p:nvPr>
            <p:ph type="body" idx="32" hasCustomPrompt="1"/>
          </p:nvPr>
        </p:nvSpPr>
        <p:spPr>
          <a:xfrm>
            <a:off x="8515702"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21" name="Conector drept 20">
            <a:extLst>
              <a:ext uri="{FF2B5EF4-FFF2-40B4-BE49-F238E27FC236}">
                <a16:creationId xmlns:a16="http://schemas.microsoft.com/office/drawing/2014/main" id="{8E47DC43-D8A0-4F17-B897-D8B07A6F1B47}"/>
              </a:ext>
            </a:extLst>
          </p:cNvPr>
          <p:cNvCxnSpPr/>
          <p:nvPr userDrawn="1"/>
        </p:nvCxnSpPr>
        <p:spPr>
          <a:xfrm>
            <a:off x="2205335" y="3256107"/>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ector drept 28">
            <a:extLst>
              <a:ext uri="{FF2B5EF4-FFF2-40B4-BE49-F238E27FC236}">
                <a16:creationId xmlns:a16="http://schemas.microsoft.com/office/drawing/2014/main" id="{D201F265-08ED-497A-BE5C-62220829348F}"/>
              </a:ext>
            </a:extLst>
          </p:cNvPr>
          <p:cNvCxnSpPr/>
          <p:nvPr userDrawn="1"/>
        </p:nvCxnSpPr>
        <p:spPr>
          <a:xfrm>
            <a:off x="5849839" y="3255785"/>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3440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titlu 1">
            <a:extLst>
              <a:ext uri="{FF2B5EF4-FFF2-40B4-BE49-F238E27FC236}">
                <a16:creationId xmlns:a16="http://schemas.microsoft.com/office/drawing/2014/main" id="{6967058B-89E0-4460-AB21-21747CB3A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ro-RO" noProof="0" dirty="0"/>
              <a:t>Faceți clic pentru a edita stilul de titlu coordonator</a:t>
            </a:r>
          </a:p>
        </p:txBody>
      </p:sp>
      <p:sp>
        <p:nvSpPr>
          <p:cNvPr id="3" name="Substituent text 2">
            <a:extLst>
              <a:ext uri="{FF2B5EF4-FFF2-40B4-BE49-F238E27FC236}">
                <a16:creationId xmlns:a16="http://schemas.microsoft.com/office/drawing/2014/main" id="{7201C5EB-04D6-4050-930C-5F6907528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ro-RO" noProof="0" dirty="0"/>
              <a:t>Editați stilurile de text coordonator</a:t>
            </a:r>
          </a:p>
          <a:p>
            <a:pPr lvl="1" rtl="0"/>
            <a:r>
              <a:rPr lang="ro-RO" noProof="0" dirty="0"/>
              <a:t>Al doilea nivel</a:t>
            </a:r>
          </a:p>
          <a:p>
            <a:pPr lvl="2" rtl="0"/>
            <a:r>
              <a:rPr lang="ro-RO" noProof="0" dirty="0"/>
              <a:t>Al treilea nivel</a:t>
            </a:r>
          </a:p>
          <a:p>
            <a:pPr lvl="3" rtl="0"/>
            <a:r>
              <a:rPr lang="ro-RO" noProof="0" dirty="0"/>
              <a:t>Al patrulea nivel</a:t>
            </a:r>
          </a:p>
          <a:p>
            <a:pPr lvl="4" rtl="0"/>
            <a:r>
              <a:rPr lang="ro-RO" noProof="0" dirty="0"/>
              <a:t>Al cincilea nivel</a:t>
            </a:r>
          </a:p>
        </p:txBody>
      </p:sp>
      <p:sp>
        <p:nvSpPr>
          <p:cNvPr id="4" name="Substituent dată 3">
            <a:extLst>
              <a:ext uri="{FF2B5EF4-FFF2-40B4-BE49-F238E27FC236}">
                <a16:creationId xmlns:a16="http://schemas.microsoft.com/office/drawing/2014/main" id="{A732220F-109C-4A57-81E9-C6279EDA1374}"/>
              </a:ext>
            </a:extLst>
          </p:cNvPr>
          <p:cNvSpPr>
            <a:spLocks noGrp="1"/>
          </p:cNvSpPr>
          <p:nvPr>
            <p:ph type="dt" sz="half" idx="2"/>
          </p:nvPr>
        </p:nvSpPr>
        <p:spPr>
          <a:xfrm>
            <a:off x="10016836" y="5878720"/>
            <a:ext cx="1336964" cy="298800"/>
          </a:xfrm>
          <a:prstGeom prst="rect">
            <a:avLst/>
          </a:prstGeom>
        </p:spPr>
        <p:txBody>
          <a:bodyPr vert="horz" lIns="0" tIns="0" rIns="0" bIns="0" rtlCol="0" anchor="ctr"/>
          <a:lstStyle>
            <a:lvl1pPr algn="r">
              <a:defRPr sz="1000">
                <a:solidFill>
                  <a:schemeClr val="bg1">
                    <a:lumMod val="50000"/>
                    <a:lumOff val="50000"/>
                  </a:schemeClr>
                </a:solidFill>
              </a:defRPr>
            </a:lvl1pPr>
          </a:lstStyle>
          <a:p>
            <a:pPr rtl="0"/>
            <a:r>
              <a:rPr lang="ro-RO" noProof="0" dirty="0"/>
              <a:t>DD.MM.20XX</a:t>
            </a:r>
          </a:p>
        </p:txBody>
      </p:sp>
      <p:sp>
        <p:nvSpPr>
          <p:cNvPr id="5" name="Substituent subsol 4">
            <a:extLst>
              <a:ext uri="{FF2B5EF4-FFF2-40B4-BE49-F238E27FC236}">
                <a16:creationId xmlns:a16="http://schemas.microsoft.com/office/drawing/2014/main" id="{0A25404F-F26F-42E5-BA15-C0373FC1CF2B}"/>
              </a:ext>
            </a:extLst>
          </p:cNvPr>
          <p:cNvSpPr>
            <a:spLocks noGrp="1"/>
          </p:cNvSpPr>
          <p:nvPr>
            <p:ph type="ftr" sz="quarter" idx="3"/>
          </p:nvPr>
        </p:nvSpPr>
        <p:spPr>
          <a:xfrm>
            <a:off x="1169960" y="5878720"/>
            <a:ext cx="2915733" cy="298800"/>
          </a:xfrm>
          <a:prstGeom prst="rect">
            <a:avLst/>
          </a:prstGeom>
        </p:spPr>
        <p:txBody>
          <a:bodyPr vert="horz" lIns="91440" tIns="45720" rIns="91440" bIns="45720" rtlCol="0" anchor="ctr"/>
          <a:lstStyle>
            <a:lvl1pPr algn="l">
              <a:defRPr sz="1000">
                <a:solidFill>
                  <a:schemeClr val="bg1">
                    <a:lumMod val="50000"/>
                    <a:lumOff val="50000"/>
                  </a:schemeClr>
                </a:solidFill>
              </a:defRPr>
            </a:lvl1pPr>
          </a:lstStyle>
          <a:p>
            <a:pPr rtl="0"/>
            <a:r>
              <a:rPr lang="ro-RO" noProof="0" dirty="0"/>
              <a:t>ADĂUGAREA UNUI SUBSOL</a:t>
            </a:r>
          </a:p>
        </p:txBody>
      </p:sp>
      <p:sp>
        <p:nvSpPr>
          <p:cNvPr id="6" name="Substituent număr diapozitiv 5">
            <a:extLst>
              <a:ext uri="{FF2B5EF4-FFF2-40B4-BE49-F238E27FC236}">
                <a16:creationId xmlns:a16="http://schemas.microsoft.com/office/drawing/2014/main" id="{41725174-FA04-488F-9F0C-3CD1D1483FA9}"/>
              </a:ext>
            </a:extLst>
          </p:cNvPr>
          <p:cNvSpPr>
            <a:spLocks noGrp="1"/>
          </p:cNvSpPr>
          <p:nvPr>
            <p:ph type="sldNum" sz="quarter" idx="4"/>
          </p:nvPr>
        </p:nvSpPr>
        <p:spPr>
          <a:xfrm>
            <a:off x="778643" y="5879656"/>
            <a:ext cx="354492" cy="297307"/>
          </a:xfrm>
          <a:prstGeom prst="rect">
            <a:avLst/>
          </a:prstGeom>
        </p:spPr>
        <p:txBody>
          <a:bodyPr vert="horz" lIns="91440" tIns="45720" rIns="91440" bIns="45720" rtlCol="0" anchor="ctr"/>
          <a:lstStyle>
            <a:lvl1pPr algn="ctr">
              <a:defRPr sz="1000">
                <a:solidFill>
                  <a:schemeClr val="bg2"/>
                </a:solidFill>
              </a:defRPr>
            </a:lvl1pPr>
          </a:lstStyle>
          <a:p>
            <a:pPr rtl="0"/>
            <a:fld id="{8D581BC7-E183-40DB-AC97-C19EA4EB8894}" type="slidenum">
              <a:rPr lang="ro-RO" noProof="0" smtClean="0"/>
              <a:pPr rtl="0"/>
              <a:t>‹#›</a:t>
            </a:fld>
            <a:endParaRPr lang="ro-RO" noProof="0" dirty="0"/>
          </a:p>
        </p:txBody>
      </p:sp>
      <p:sp>
        <p:nvSpPr>
          <p:cNvPr id="7" name="Oval 6">
            <a:extLst>
              <a:ext uri="{FF2B5EF4-FFF2-40B4-BE49-F238E27FC236}">
                <a16:creationId xmlns:a16="http://schemas.microsoft.com/office/drawing/2014/main" id="{7FEF1588-F385-48F3-800A-554A9423E77A}"/>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0" name="Conector drept 9">
            <a:extLst>
              <a:ext uri="{FF2B5EF4-FFF2-40B4-BE49-F238E27FC236}">
                <a16:creationId xmlns:a16="http://schemas.microsoft.com/office/drawing/2014/main" id="{440B0943-F568-4674-8FA4-B435B1E466AF}"/>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2DE7FD5-7941-43A1-8663-42AE40546A4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3" name="Conector drept 12">
            <a:extLst>
              <a:ext uri="{FF2B5EF4-FFF2-40B4-BE49-F238E27FC236}">
                <a16:creationId xmlns:a16="http://schemas.microsoft.com/office/drawing/2014/main" id="{97791EE5-EF06-4BF8-84C6-EC24114E73F5}"/>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86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90" r:id="rId33"/>
    <p:sldLayoutId id="2147483691" r:id="rId34"/>
    <p:sldLayoutId id="2147483688" r:id="rId35"/>
    <p:sldLayoutId id="2147483689" r:id="rId36"/>
  </p:sldLayoutIdLst>
  <p:hf hdr="0"/>
  <p:txStyles>
    <p:titleStyle>
      <a:lvl1pPr algn="l" defTabSz="914400" rtl="0" eaLnBrk="1" latinLnBrk="0" hangingPunct="1">
        <a:lnSpc>
          <a:spcPct val="90000"/>
        </a:lnSpc>
        <a:spcBef>
          <a:spcPct val="0"/>
        </a:spcBef>
        <a:buNone/>
        <a:defRPr sz="3600" b="1" kern="1200">
          <a:solidFill>
            <a:schemeClr val="bg2"/>
          </a:solidFill>
          <a:latin typeface="Tahoma" panose="020B060403050404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7" userDrawn="1">
          <p15:clr>
            <a:srgbClr val="F26B43"/>
          </p15:clr>
        </p15:guide>
        <p15:guide id="2" pos="7174" userDrawn="1">
          <p15:clr>
            <a:srgbClr val="F26B43"/>
          </p15:clr>
        </p15:guide>
        <p15:guide id="3" pos="506" userDrawn="1">
          <p15:clr>
            <a:srgbClr val="F26B43"/>
          </p15:clr>
        </p15:guide>
        <p15:guide id="4" orient="horz" pos="3793" userDrawn="1">
          <p15:clr>
            <a:srgbClr val="F26B43"/>
          </p15:clr>
        </p15:guide>
        <p15:guide id="5" pos="3840" userDrawn="1">
          <p15:clr>
            <a:srgbClr val="F26B43"/>
          </p15:clr>
        </p15:guide>
        <p15:guide id="6" orient="horz" pos="2160" userDrawn="1">
          <p15:clr>
            <a:srgbClr val="F26B43"/>
          </p15:clr>
        </p15:guide>
        <p15:guide id="7" pos="3318" userDrawn="1">
          <p15:clr>
            <a:srgbClr val="F26B43"/>
          </p15:clr>
        </p15:guide>
        <p15:guide id="8" pos="436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hyperlink" Target="https://www.ifanplumbing.com/info/can-ppr-pipes-be-used-as-outdoor-buried-pipes-56116015.html" TargetMode="External"/><Relationship Id="rId2" Type="http://schemas.openxmlformats.org/officeDocument/2006/relationships/notesSlide" Target="../notesSlides/notesSlide10.xml"/><Relationship Id="rId1" Type="http://schemas.openxmlformats.org/officeDocument/2006/relationships/slideLayout" Target="../slideLayouts/slideLayout36.xml"/><Relationship Id="rId5" Type="http://schemas.openxmlformats.org/officeDocument/2006/relationships/image" Target="../media/image15.jpeg"/><Relationship Id="rId4" Type="http://schemas.openxmlformats.org/officeDocument/2006/relationships/hyperlink" Target="https://www.shop-einstal.ro/pompe-si-hidrofoare/grupuri-de-pompare-ape-curate/grup-pompare-electronic-cu-alternanta-2-x-mci-10-5t-41689301060.html#group=group&amp;photo=id-1"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L8T10-L91PM" TargetMode="External"/><Relationship Id="rId2" Type="http://schemas.openxmlformats.org/officeDocument/2006/relationships/slideLayout" Target="../slideLayouts/slideLayout36.xml"/><Relationship Id="rId1" Type="http://schemas.openxmlformats.org/officeDocument/2006/relationships/video" Target="https://www.youtube.com/embed/L8T10-L91PM?feature=oembed" TargetMode="Externa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www.teraplast.ro/en/product/installations/drain-system-outdoor-sewer-system/pipes-and-fittings-for-internal-sewers/" TargetMode="External"/><Relationship Id="rId7" Type="http://schemas.openxmlformats.org/officeDocument/2006/relationships/hyperlink" Target="https://www.linkedin.com/pulse/how-start-business-pvc-pipes-ajjay-kumar-gupta" TargetMode="External"/><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openxmlformats.org/officeDocument/2006/relationships/image" Target="../media/image18.jpeg"/><Relationship Id="rId11" Type="http://schemas.openxmlformats.org/officeDocument/2006/relationships/hyperlink" Target="https://powerlink.in/product/vasavi-pvc-bends-3-4-inch-19mm-medium/" TargetMode="External"/><Relationship Id="rId5" Type="http://schemas.openxmlformats.org/officeDocument/2006/relationships/image" Target="../media/image17.jpeg"/><Relationship Id="rId10" Type="http://schemas.openxmlformats.org/officeDocument/2006/relationships/image" Target="../media/image20.png"/><Relationship Id="rId4" Type="http://schemas.openxmlformats.org/officeDocument/2006/relationships/hyperlink" Target="https://www.shop-einstal.ro/pompe-si-hidrofoare/grupuri-de-pompare-ape-curate/grup-pompare-electronic-cu-alternanta-2-x-mci-10-5t-41689301060.html#group=group&amp;photo=id-1" TargetMode="External"/><Relationship Id="rId9" Type="http://schemas.openxmlformats.org/officeDocument/2006/relationships/hyperlink" Target="https://powerlink.in/product/vasavi-pvc-pipes-1-2-inch-16mm-regular/"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36.xml"/><Relationship Id="rId1" Type="http://schemas.openxmlformats.org/officeDocument/2006/relationships/video" Target="https://www.youtube.com/embed/tEm2waMKEbE?feature=oembed" TargetMode="External"/><Relationship Id="rId4" Type="http://schemas.openxmlformats.org/officeDocument/2006/relationships/hyperlink" Target="https://www.youtube.com/watch?v=tEm2waMKEb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hyperlink" Target="https://kbrplumbing.com/blog/pex-pipes/" TargetMode="External"/><Relationship Id="rId7" Type="http://schemas.openxmlformats.org/officeDocument/2006/relationships/hyperlink" Target="https://www.plumbingsupply.com/pex.html" TargetMode="External"/><Relationship Id="rId2" Type="http://schemas.openxmlformats.org/officeDocument/2006/relationships/notesSlide" Target="../notesSlides/notesSlide15.xml"/><Relationship Id="rId1" Type="http://schemas.openxmlformats.org/officeDocument/2006/relationships/slideLayout" Target="../slideLayouts/slideLayout36.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hyperlink" Target="https://www.shop-einstal.ro/pompe-si-hidrofoare/grupuri-de-pompare-ape-curate/grup-pompare-electronic-cu-alternanta-2-x-mci-10-5t-41689301060.html#group=group&amp;photo=id-1" TargetMode="External"/><Relationship Id="rId9" Type="http://schemas.openxmlformats.org/officeDocument/2006/relationships/hyperlink" Target="http://www.reece.co.nz/"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video" Target="https://www.youtube.com/embed/qq7N451gm2Y?feature=oembed" TargetMode="External"/><Relationship Id="rId1" Type="http://schemas.openxmlformats.org/officeDocument/2006/relationships/video" Target="https://www.youtube.com/embed/ZXNrs_iyOhY?feature=oembed" TargetMode="Externa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hyperlink" Target="https://www.youtube.com/watch?v=ZXNrs_iyOhY"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luxusheat.co.uk/multitubo-plumbing/wras-plumbing-pipes/multilayer-pipe-16-x-2mm-3m-length" TargetMode="External"/><Relationship Id="rId2" Type="http://schemas.openxmlformats.org/officeDocument/2006/relationships/notesSlide" Target="../notesSlides/notesSlide17.xml"/><Relationship Id="rId1" Type="http://schemas.openxmlformats.org/officeDocument/2006/relationships/slideLayout" Target="../slideLayouts/slideLayout36.xml"/><Relationship Id="rId5" Type="http://schemas.openxmlformats.org/officeDocument/2006/relationships/image" Target="../media/image28.png"/><Relationship Id="rId4" Type="http://schemas.openxmlformats.org/officeDocument/2006/relationships/hyperlink" Target="https://www.shop-einstal.ro/pompe-si-hidrofoare/grupuri-de-pompare-ape-curate/grup-pompare-electronic-cu-alternanta-2-x-mci-10-5t-41689301060.html#group=group&amp;photo=id-1"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lvlWzkxAwsw" TargetMode="External"/><Relationship Id="rId2" Type="http://schemas.openxmlformats.org/officeDocument/2006/relationships/slideLayout" Target="../slideLayouts/slideLayout36.xml"/><Relationship Id="rId1" Type="http://schemas.openxmlformats.org/officeDocument/2006/relationships/video" Target="https://www.youtube.com/embed/lvlWzkxAwsw?feature=oembed" TargetMode="External"/><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hyperlink" Target="https://www.shop-einstal.ro/pompe-si-hidrofoare/grupuri-de-pompare-ape-curate/grup-pompare-electronic-cu-alternanta-2-x-mci-10-5t-41689301060.html#group=group&amp;photo=id-1" TargetMode="External"/><Relationship Id="rId2" Type="http://schemas.openxmlformats.org/officeDocument/2006/relationships/image" Target="../media/image32.png"/><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8" Type="http://schemas.openxmlformats.org/officeDocument/2006/relationships/hyperlink" Target="https://www.eoplasticpipe.com/pe-pipework/hdpe-pipe/hdpe-gas-pipe.html" TargetMode="External"/><Relationship Id="rId3" Type="http://schemas.openxmlformats.org/officeDocument/2006/relationships/image" Target="../media/image7.jpe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hyperlink" Target="https://www.shop-einstal.ro/pompe-si-hidrofoare/grupuri-de-pompare-ape-curate/grup-pompare-electronic-cu-alternanta-2-x-mci-10-5t-41689301060.html#group=group&amp;photo=id-1" TargetMode="External"/><Relationship Id="rId4" Type="http://schemas.openxmlformats.org/officeDocument/2006/relationships/hyperlink" Target="https://www.polyfabonline.com/products/hdpe-pipes-fitting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8" Type="http://schemas.openxmlformats.org/officeDocument/2006/relationships/hyperlink" Target="http://www.plumbingsupply.com/" TargetMode="External"/><Relationship Id="rId13" Type="http://schemas.openxmlformats.org/officeDocument/2006/relationships/hyperlink" Target="http://www.tubimax.ro/" TargetMode="External"/><Relationship Id="rId3" Type="http://schemas.openxmlformats.org/officeDocument/2006/relationships/hyperlink" Target="http://www.eoplasticpipe.com/" TargetMode="External"/><Relationship Id="rId7" Type="http://schemas.openxmlformats.org/officeDocument/2006/relationships/hyperlink" Target="http://www.luxusheat.co.uk/" TargetMode="External"/><Relationship Id="rId12" Type="http://schemas.openxmlformats.org/officeDocument/2006/relationships/hyperlink" Target="http://www.teraplast.ro/" TargetMode="External"/><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hyperlink" Target="http://www.linkedin.com/" TargetMode="External"/><Relationship Id="rId11" Type="http://schemas.openxmlformats.org/officeDocument/2006/relationships/hyperlink" Target="http://www.reece.co.nz/" TargetMode="External"/><Relationship Id="rId5" Type="http://schemas.openxmlformats.org/officeDocument/2006/relationships/hyperlink" Target="http://www.kbrplumbing.com/" TargetMode="External"/><Relationship Id="rId15" Type="http://schemas.openxmlformats.org/officeDocument/2006/relationships/image" Target="../media/image33.jpeg"/><Relationship Id="rId10" Type="http://schemas.openxmlformats.org/officeDocument/2006/relationships/hyperlink" Target="http://www.powerlink.in/" TargetMode="External"/><Relationship Id="rId4" Type="http://schemas.openxmlformats.org/officeDocument/2006/relationships/hyperlink" Target="http://www.ifanplumbing.com/" TargetMode="External"/><Relationship Id="rId9" Type="http://schemas.openxmlformats.org/officeDocument/2006/relationships/hyperlink" Target="http://www.polyfabonline.com/" TargetMode="External"/><Relationship Id="rId14" Type="http://schemas.openxmlformats.org/officeDocument/2006/relationships/hyperlink" Target="http://www.youtube.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Y7e2yHxZl3A" TargetMode="External"/><Relationship Id="rId2" Type="http://schemas.openxmlformats.org/officeDocument/2006/relationships/slideLayout" Target="../slideLayouts/slideLayout36.xml"/><Relationship Id="rId1" Type="http://schemas.openxmlformats.org/officeDocument/2006/relationships/video" Target="https://www.youtube.com/embed/Y7e2yHxZl3A?feature=oembed" TargetMode="Externa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hyperlink" Target="https://www.shop-einstal.ro/pompe-si-hidrofoare/grupuri-de-pompare-ape-curate/grup-pompare-electronic-cu-alternanta-2-x-mci-10-5t-41689301060.html#group=group&amp;photo=id-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36.xml"/><Relationship Id="rId1" Type="http://schemas.openxmlformats.org/officeDocument/2006/relationships/video" Target="https://www.youtube.com/embed/fnO-7TH5ZCg?feature=oembed" TargetMode="External"/><Relationship Id="rId4" Type="http://schemas.openxmlformats.org/officeDocument/2006/relationships/hyperlink" Target="https://www.youtube.com/watch?v=fnO-7TH5ZC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36.xml"/><Relationship Id="rId5" Type="http://schemas.openxmlformats.org/officeDocument/2006/relationships/hyperlink" Target="https://www.shop-einstal.ro/pompe-si-hidrofoare/grupuri-de-pompare-ape-curate/grup-pompare-electronic-cu-alternanta-2-x-mci-10-5t-41689301060.html#group=group&amp;photo=id-1" TargetMode="External"/><Relationship Id="rId4" Type="http://schemas.openxmlformats.org/officeDocument/2006/relationships/hyperlink" Target="https://tubimax.ro/produse/teava-corugata-si-fitinguri/teava-corugata-riflata-hdpe-sn8-dext287-dint-250mm-6m/"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EzQZ1f8LvNA" TargetMode="External"/><Relationship Id="rId2" Type="http://schemas.openxmlformats.org/officeDocument/2006/relationships/slideLayout" Target="../slideLayouts/slideLayout36.xml"/><Relationship Id="rId1" Type="http://schemas.openxmlformats.org/officeDocument/2006/relationships/video" Target="https://www.youtube.com/embed/EzQZ1f8LvNA?feature=oembed" TargetMode="Externa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u 3">
            <a:extLst>
              <a:ext uri="{FF2B5EF4-FFF2-40B4-BE49-F238E27FC236}">
                <a16:creationId xmlns:a16="http://schemas.microsoft.com/office/drawing/2014/main" id="{54F6FF42-70E3-4A7F-B5D8-2928FCB71A74}"/>
              </a:ext>
            </a:extLst>
          </p:cNvPr>
          <p:cNvSpPr>
            <a:spLocks noGrp="1"/>
          </p:cNvSpPr>
          <p:nvPr>
            <p:ph type="ctrTitle"/>
          </p:nvPr>
        </p:nvSpPr>
        <p:spPr>
          <a:xfrm>
            <a:off x="7776" y="2698113"/>
            <a:ext cx="12176448" cy="1340509"/>
          </a:xfrm>
        </p:spPr>
        <p:txBody>
          <a:bodyPr rtlCol="0">
            <a:normAutofit/>
          </a:bodyPr>
          <a:lstStyle/>
          <a:p>
            <a:r>
              <a:rPr lang="en-GB" sz="4400" dirty="0">
                <a:ea typeface="Tahoma" panose="020B0604030504040204" pitchFamily="34" charset="0"/>
                <a:cs typeface="Tahoma" panose="020B0604030504040204" pitchFamily="34" charset="0"/>
              </a:rPr>
              <a:t>ORGANE DE MA</a:t>
            </a:r>
            <a:r>
              <a:rPr lang="ro-RO" sz="4400" dirty="0">
                <a:ea typeface="Tahoma" panose="020B0604030504040204" pitchFamily="34" charset="0"/>
                <a:cs typeface="Tahoma" panose="020B0604030504040204" pitchFamily="34" charset="0"/>
              </a:rPr>
              <a:t>ȘINI ȘI TEHNOLOGIE MECANICĂ PENTRU INSTALAȚII</a:t>
            </a:r>
          </a:p>
        </p:txBody>
      </p:sp>
      <p:sp>
        <p:nvSpPr>
          <p:cNvPr id="5" name="Subtitlu 4">
            <a:extLst>
              <a:ext uri="{FF2B5EF4-FFF2-40B4-BE49-F238E27FC236}">
                <a16:creationId xmlns:a16="http://schemas.microsoft.com/office/drawing/2014/main" id="{F40A11AA-C85D-4AF4-92B2-0F4E36F4EC91}"/>
              </a:ext>
            </a:extLst>
          </p:cNvPr>
          <p:cNvSpPr>
            <a:spLocks noGrp="1"/>
          </p:cNvSpPr>
          <p:nvPr>
            <p:ph type="subTitle" idx="1"/>
          </p:nvPr>
        </p:nvSpPr>
        <p:spPr/>
        <p:txBody>
          <a:bodyPr rtlCol="0">
            <a:normAutofit/>
          </a:bodyPr>
          <a:lstStyle/>
          <a:p>
            <a:r>
              <a:rPr lang="ro-RO" dirty="0">
                <a:latin typeface="Calibri" panose="020F0502020204030204" pitchFamily="34" charset="0"/>
                <a:ea typeface="Calibri" panose="020F0502020204030204" pitchFamily="34" charset="0"/>
                <a:cs typeface="Calibri" panose="020F0502020204030204" pitchFamily="34" charset="0"/>
              </a:rPr>
              <a:t>Ș. l. dr. ing. </a:t>
            </a:r>
            <a:r>
              <a:rPr lang="en-US" dirty="0">
                <a:latin typeface="Calibri" panose="020F0502020204030204" pitchFamily="34" charset="0"/>
                <a:ea typeface="Calibri" panose="020F0502020204030204" pitchFamily="34" charset="0"/>
                <a:cs typeface="Calibri" panose="020F0502020204030204" pitchFamily="34" charset="0"/>
              </a:rPr>
              <a:t>Constantin CILIBIU</a:t>
            </a:r>
            <a:endParaRPr lang="ro-RO"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0404830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50EA7-8B5D-0CBE-9A0D-888E80232EC4}"/>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6B71C414-21B7-DD5A-AAFB-D3529728B2A4}"/>
              </a:ext>
            </a:extLst>
          </p:cNvPr>
          <p:cNvSpPr>
            <a:spLocks noGrp="1"/>
          </p:cNvSpPr>
          <p:nvPr>
            <p:ph type="dt" sz="half" idx="10"/>
          </p:nvPr>
        </p:nvSpPr>
        <p:spPr/>
        <p:txBody>
          <a:bodyPr rtlCol="0"/>
          <a:lstStyle/>
          <a:p>
            <a:pPr rtl="0"/>
            <a:r>
              <a:rPr lang="ro-RO" dirty="0"/>
              <a:t>05.11.2025</a:t>
            </a:r>
          </a:p>
        </p:txBody>
      </p:sp>
      <p:sp>
        <p:nvSpPr>
          <p:cNvPr id="8" name="Substituent număr diapozitiv 7">
            <a:extLst>
              <a:ext uri="{FF2B5EF4-FFF2-40B4-BE49-F238E27FC236}">
                <a16:creationId xmlns:a16="http://schemas.microsoft.com/office/drawing/2014/main" id="{DF76B2EC-DF1F-E0FB-F983-29FF2524EF19}"/>
              </a:ext>
            </a:extLst>
          </p:cNvPr>
          <p:cNvSpPr>
            <a:spLocks noGrp="1"/>
          </p:cNvSpPr>
          <p:nvPr>
            <p:ph type="sldNum" sz="quarter" idx="12"/>
          </p:nvPr>
        </p:nvSpPr>
        <p:spPr/>
        <p:txBody>
          <a:bodyPr rtlCol="0"/>
          <a:lstStyle/>
          <a:p>
            <a:pPr rtl="0"/>
            <a:fld id="{8D581BC7-E183-40DB-AC97-C19EA4EB8894}" type="slidenum">
              <a:rPr lang="ro-RO" smtClean="0"/>
              <a:pPr rtl="0"/>
              <a:t>10</a:t>
            </a:fld>
            <a:endParaRPr lang="ro-RO" dirty="0"/>
          </a:p>
        </p:txBody>
      </p:sp>
      <p:sp>
        <p:nvSpPr>
          <p:cNvPr id="5" name="CasetăText 4">
            <a:extLst>
              <a:ext uri="{FF2B5EF4-FFF2-40B4-BE49-F238E27FC236}">
                <a16:creationId xmlns:a16="http://schemas.microsoft.com/office/drawing/2014/main" id="{B59157AE-6C7D-1862-34E5-571B2ECE0360}"/>
              </a:ext>
            </a:extLst>
          </p:cNvPr>
          <p:cNvSpPr txBox="1"/>
          <p:nvPr/>
        </p:nvSpPr>
        <p:spPr>
          <a:xfrm>
            <a:off x="1133135" y="354131"/>
            <a:ext cx="9533108" cy="5524589"/>
          </a:xfrm>
          <a:prstGeom prst="rect">
            <a:avLst/>
          </a:prstGeom>
          <a:noFill/>
        </p:spPr>
        <p:txBody>
          <a:bodyPr wrap="square">
            <a:spAutoFit/>
          </a:bodyPr>
          <a:lstStyle/>
          <a:p>
            <a:pPr algn="just">
              <a:spcAft>
                <a:spcPts val="600"/>
              </a:spcAft>
            </a:pPr>
            <a:r>
              <a:rPr lang="en-US" b="1" u="sng" dirty="0">
                <a:solidFill>
                  <a:schemeClr val="bg2"/>
                </a:solidFill>
                <a:latin typeface="Calibri" panose="020F0502020204030204" pitchFamily="34" charset="0"/>
                <a:ea typeface="Calibri" panose="020F0502020204030204" pitchFamily="34" charset="0"/>
                <a:cs typeface="Calibri" panose="020F0502020204030204" pitchFamily="34" charset="0"/>
              </a:rPr>
              <a:t>STANDARDIZAREA PROCESULUI DE PRODUC</a:t>
            </a:r>
            <a:r>
              <a:rPr lang="ro-RO" b="1" u="sng" dirty="0">
                <a:solidFill>
                  <a:schemeClr val="bg2"/>
                </a:solidFill>
                <a:latin typeface="Calibri" panose="020F0502020204030204" pitchFamily="34" charset="0"/>
                <a:ea typeface="Calibri" panose="020F0502020204030204" pitchFamily="34" charset="0"/>
                <a:cs typeface="Calibri" panose="020F0502020204030204" pitchFamily="34" charset="0"/>
              </a:rPr>
              <a:t>ȚIE ȘI TESTARE – HDPE</a:t>
            </a:r>
            <a:r>
              <a:rPr lang="en-US" b="1" u="sng" dirty="0">
                <a:solidFill>
                  <a:schemeClr val="bg2"/>
                </a:solidFill>
                <a:latin typeface="Calibri" panose="020F0502020204030204" pitchFamily="34" charset="0"/>
                <a:ea typeface="Calibri" panose="020F0502020204030204" pitchFamily="34" charset="0"/>
                <a:cs typeface="Calibri" panose="020F0502020204030204" pitchFamily="34" charset="0"/>
              </a:rPr>
              <a:t> </a:t>
            </a:r>
          </a:p>
          <a:p>
            <a:pPr algn="just"/>
            <a:r>
              <a:rPr lang="en-US" b="1" dirty="0">
                <a:solidFill>
                  <a:schemeClr val="tx2"/>
                </a:solidFill>
                <a:latin typeface="Calibri" panose="020F0502020204030204" pitchFamily="34" charset="0"/>
                <a:ea typeface="Calibri" panose="020F0502020204030204" pitchFamily="34" charset="0"/>
                <a:cs typeface="Calibri" panose="020F0502020204030204" pitchFamily="34" charset="0"/>
              </a:rPr>
              <a:t>1. </a:t>
            </a: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EN 12201 - </a:t>
            </a:r>
            <a:r>
              <a:rPr lang="ro-RO" b="1" i="1" dirty="0">
                <a:solidFill>
                  <a:schemeClr val="tx2"/>
                </a:solidFill>
                <a:latin typeface="Calibri" panose="020F0502020204030204" pitchFamily="34" charset="0"/>
                <a:ea typeface="Calibri" panose="020F0502020204030204" pitchFamily="34" charset="0"/>
                <a:cs typeface="Calibri" panose="020F0502020204030204" pitchFamily="34" charset="0"/>
              </a:rPr>
              <a:t>Sisteme de conducte din materiale plastice pentru alimentarea cu apă și pentru alte aplicații sub presiune</a:t>
            </a:r>
            <a:endParaRPr lang="ro-RO" b="1"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indent="273050" algn="just">
              <a:spcBef>
                <a:spcPts val="600"/>
              </a:spcBef>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Acest standard se aplică conductelor din polietilenă (inclusiv HDPE) destinate transportului de apă potabilă și alte aplicații sub presiune.</a:t>
            </a:r>
          </a:p>
          <a:p>
            <a:pPr indent="273050" algn="just">
              <a:spcBef>
                <a:spcPts val="600"/>
              </a:spcBef>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Acesta acoperă cerințele pentru materiale, dimensiuni, presiune nominală, performanța mecanică și metodele de testare.</a:t>
            </a:r>
          </a:p>
          <a:p>
            <a:pPr indent="273050" algn="just">
              <a:spcBef>
                <a:spcPts val="600"/>
              </a:spcBef>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Include specificații pentru conductele utilizate în temperaturi scăzute și pentru îmbinările conductelor, asigurând etanșeitate și rezistență la presiune.</a:t>
            </a:r>
            <a:endParaRPr lang="en-US" dirty="0">
              <a:latin typeface="Calibri" panose="020F0502020204030204" pitchFamily="34" charset="0"/>
              <a:ea typeface="Calibri" panose="020F0502020204030204" pitchFamily="34" charset="0"/>
              <a:cs typeface="Calibri" panose="020F0502020204030204" pitchFamily="34" charset="0"/>
            </a:endParaRPr>
          </a:p>
          <a:p>
            <a:pPr algn="just"/>
            <a:endParaRPr lang="en-US" sz="1000" dirty="0">
              <a:latin typeface="Calibri" panose="020F0502020204030204" pitchFamily="34" charset="0"/>
              <a:ea typeface="Calibri" panose="020F0502020204030204" pitchFamily="34" charset="0"/>
              <a:cs typeface="Calibri" panose="020F0502020204030204" pitchFamily="34" charset="0"/>
            </a:endParaRPr>
          </a:p>
          <a:p>
            <a:pPr algn="just">
              <a:buFont typeface="Arial" panose="020B0604020202020204" pitchFamily="34" charset="0"/>
              <a:buChar char="•"/>
            </a:pPr>
            <a:endParaRPr lang="en-US" sz="1000" dirty="0">
              <a:latin typeface="Calibri" panose="020F0502020204030204" pitchFamily="34" charset="0"/>
              <a:ea typeface="Calibri" panose="020F0502020204030204" pitchFamily="34" charset="0"/>
              <a:cs typeface="Calibri" panose="020F0502020204030204" pitchFamily="34" charset="0"/>
            </a:endParaRPr>
          </a:p>
          <a:p>
            <a:pPr algn="just">
              <a:buFont typeface="Arial" panose="020B0604020202020204" pitchFamily="34" charset="0"/>
              <a:buChar char="•"/>
            </a:pPr>
            <a:endParaRPr lang="ro-RO" sz="1000" dirty="0">
              <a:latin typeface="Calibri" panose="020F0502020204030204" pitchFamily="34" charset="0"/>
              <a:ea typeface="Calibri" panose="020F0502020204030204" pitchFamily="34" charset="0"/>
              <a:cs typeface="Calibri" panose="020F0502020204030204" pitchFamily="34" charset="0"/>
            </a:endParaRPr>
          </a:p>
          <a:p>
            <a:pPr algn="just"/>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2. ISO 4427 - </a:t>
            </a:r>
            <a:r>
              <a:rPr lang="ro-RO" b="1" i="1" dirty="0">
                <a:solidFill>
                  <a:schemeClr val="tx2"/>
                </a:solidFill>
                <a:latin typeface="Calibri" panose="020F0502020204030204" pitchFamily="34" charset="0"/>
                <a:ea typeface="Calibri" panose="020F0502020204030204" pitchFamily="34" charset="0"/>
                <a:cs typeface="Calibri" panose="020F0502020204030204" pitchFamily="34" charset="0"/>
              </a:rPr>
              <a:t>Sisteme de conducte din polietilenă pentru transportul apei</a:t>
            </a:r>
            <a:endParaRPr lang="ro-RO" b="1"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indent="273050" algn="just">
              <a:spcBef>
                <a:spcPts val="600"/>
              </a:spcBef>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Deși este un standard internațional, ISO 4427 este aplicat pe scară largă și în Europa pentru conductele din HDPE utilizate în transportul apei potabile.</a:t>
            </a:r>
          </a:p>
          <a:p>
            <a:pPr indent="273050" algn="just">
              <a:spcBef>
                <a:spcPts val="600"/>
              </a:spcBef>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Cuprinde </a:t>
            </a:r>
            <a:r>
              <a:rPr lang="ro-RO" u="sng" dirty="0">
                <a:latin typeface="Calibri" panose="020F0502020204030204" pitchFamily="34" charset="0"/>
                <a:ea typeface="Calibri" panose="020F0502020204030204" pitchFamily="34" charset="0"/>
                <a:cs typeface="Calibri" panose="020F0502020204030204" pitchFamily="34" charset="0"/>
              </a:rPr>
              <a:t>specificații legate de calitatea materiilor prime</a:t>
            </a:r>
            <a:r>
              <a:rPr lang="ro-RO" dirty="0">
                <a:latin typeface="Calibri" panose="020F0502020204030204" pitchFamily="34" charset="0"/>
                <a:ea typeface="Calibri" panose="020F0502020204030204" pitchFamily="34" charset="0"/>
                <a:cs typeface="Calibri" panose="020F0502020204030204" pitchFamily="34" charset="0"/>
              </a:rPr>
              <a:t>, grosimea pereților, presiunea nominală și testele de performanță.</a:t>
            </a:r>
          </a:p>
          <a:p>
            <a:pPr indent="273050" algn="just">
              <a:spcBef>
                <a:spcPts val="600"/>
              </a:spcBef>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Include teste de rezistență la presiunea internă pe termen lung și cerințe pentru stabilitatea la razele UV.</a:t>
            </a:r>
          </a:p>
        </p:txBody>
      </p:sp>
      <p:sp>
        <p:nvSpPr>
          <p:cNvPr id="10" name="Substituent subsol 6">
            <a:extLst>
              <a:ext uri="{FF2B5EF4-FFF2-40B4-BE49-F238E27FC236}">
                <a16:creationId xmlns:a16="http://schemas.microsoft.com/office/drawing/2014/main" id="{78E5FC75-F68C-A1BA-F2FE-1FF0C903C598}"/>
              </a:ext>
            </a:extLst>
          </p:cNvPr>
          <p:cNvSpPr>
            <a:spLocks noGrp="1"/>
          </p:cNvSpPr>
          <p:nvPr>
            <p:ph type="ftr" sz="quarter" idx="11"/>
          </p:nvPr>
        </p:nvSpPr>
        <p:spPr>
          <a:xfrm>
            <a:off x="1169961" y="5878720"/>
            <a:ext cx="1855342" cy="298800"/>
          </a:xfrm>
        </p:spPr>
        <p:txBody>
          <a:bodyPr rtlCol="0"/>
          <a:lstStyle/>
          <a:p>
            <a:pPr rtl="0"/>
            <a:r>
              <a:rPr lang="ro-RO" dirty="0"/>
              <a:t>Polietilena</a:t>
            </a:r>
          </a:p>
        </p:txBody>
      </p:sp>
    </p:spTree>
    <p:extLst>
      <p:ext uri="{BB962C8B-B14F-4D97-AF65-F5344CB8AC3E}">
        <p14:creationId xmlns:p14="http://schemas.microsoft.com/office/powerpoint/2010/main" val="208251027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5853A-BEC6-3E0D-D495-6ADDFD59533A}"/>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510561B2-0840-5F3B-8176-8FAF87C955A9}"/>
              </a:ext>
            </a:extLst>
          </p:cNvPr>
          <p:cNvSpPr>
            <a:spLocks noGrp="1"/>
          </p:cNvSpPr>
          <p:nvPr>
            <p:ph type="dt" sz="half" idx="10"/>
          </p:nvPr>
        </p:nvSpPr>
        <p:spPr/>
        <p:txBody>
          <a:bodyPr rtlCol="0"/>
          <a:lstStyle/>
          <a:p>
            <a:pPr rtl="0"/>
            <a:r>
              <a:rPr lang="ro-RO" dirty="0"/>
              <a:t>05.11.2025</a:t>
            </a:r>
          </a:p>
        </p:txBody>
      </p:sp>
      <p:sp>
        <p:nvSpPr>
          <p:cNvPr id="8" name="Substituent număr diapozitiv 7">
            <a:extLst>
              <a:ext uri="{FF2B5EF4-FFF2-40B4-BE49-F238E27FC236}">
                <a16:creationId xmlns:a16="http://schemas.microsoft.com/office/drawing/2014/main" id="{337D8BB7-5D70-2379-B3C1-D63C72565569}"/>
              </a:ext>
            </a:extLst>
          </p:cNvPr>
          <p:cNvSpPr>
            <a:spLocks noGrp="1"/>
          </p:cNvSpPr>
          <p:nvPr>
            <p:ph type="sldNum" sz="quarter" idx="12"/>
          </p:nvPr>
        </p:nvSpPr>
        <p:spPr/>
        <p:txBody>
          <a:bodyPr rtlCol="0"/>
          <a:lstStyle/>
          <a:p>
            <a:pPr rtl="0"/>
            <a:fld id="{8D581BC7-E183-40DB-AC97-C19EA4EB8894}" type="slidenum">
              <a:rPr lang="ro-RO" smtClean="0"/>
              <a:pPr rtl="0"/>
              <a:t>11</a:t>
            </a:fld>
            <a:endParaRPr lang="ro-RO" dirty="0"/>
          </a:p>
        </p:txBody>
      </p:sp>
      <p:sp>
        <p:nvSpPr>
          <p:cNvPr id="4" name="CasetăText 3">
            <a:extLst>
              <a:ext uri="{FF2B5EF4-FFF2-40B4-BE49-F238E27FC236}">
                <a16:creationId xmlns:a16="http://schemas.microsoft.com/office/drawing/2014/main" id="{C6627464-76FC-5AE1-435B-ADE65BEC28A0}"/>
              </a:ext>
            </a:extLst>
          </p:cNvPr>
          <p:cNvSpPr txBox="1"/>
          <p:nvPr/>
        </p:nvSpPr>
        <p:spPr>
          <a:xfrm>
            <a:off x="1133135" y="1921028"/>
            <a:ext cx="10183838" cy="1985159"/>
          </a:xfrm>
          <a:prstGeom prst="rect">
            <a:avLst/>
          </a:prstGeom>
          <a:noFill/>
        </p:spPr>
        <p:txBody>
          <a:bodyPr wrap="square">
            <a:spAutoFit/>
          </a:bodyPr>
          <a:lstStyle/>
          <a:p>
            <a:pPr algn="just"/>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4. EN 13476 - </a:t>
            </a:r>
            <a:r>
              <a:rPr lang="ro-RO" b="1" i="1" dirty="0">
                <a:solidFill>
                  <a:schemeClr val="tx2"/>
                </a:solidFill>
                <a:latin typeface="Calibri" panose="020F0502020204030204" pitchFamily="34" charset="0"/>
                <a:ea typeface="Calibri" panose="020F0502020204030204" pitchFamily="34" charset="0"/>
                <a:cs typeface="Calibri" panose="020F0502020204030204" pitchFamily="34" charset="0"/>
              </a:rPr>
              <a:t>Sisteme de conducte de canalizare și drenaj fără presiune din materiale plastice</a:t>
            </a:r>
            <a:endParaRPr lang="ro-RO" b="1"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indent="174625" algn="just">
              <a:spcBef>
                <a:spcPts val="600"/>
              </a:spcBef>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Standard aplicabil conductelor </a:t>
            </a:r>
            <a:r>
              <a:rPr lang="ro-RO" dirty="0" err="1">
                <a:latin typeface="Calibri" panose="020F0502020204030204" pitchFamily="34" charset="0"/>
                <a:ea typeface="Calibri" panose="020F0502020204030204" pitchFamily="34" charset="0"/>
                <a:cs typeface="Calibri" panose="020F0502020204030204" pitchFamily="34" charset="0"/>
              </a:rPr>
              <a:t>corugate</a:t>
            </a:r>
            <a:r>
              <a:rPr lang="ro-RO" dirty="0">
                <a:latin typeface="Calibri" panose="020F0502020204030204" pitchFamily="34" charset="0"/>
                <a:ea typeface="Calibri" panose="020F0502020204030204" pitchFamily="34" charset="0"/>
                <a:cs typeface="Calibri" panose="020F0502020204030204" pitchFamily="34" charset="0"/>
              </a:rPr>
              <a:t> din HDPE utilizate în canalizare și drenaj fără presiune.</a:t>
            </a:r>
          </a:p>
          <a:p>
            <a:pPr indent="174625" algn="just">
              <a:spcBef>
                <a:spcPts val="600"/>
              </a:spcBef>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Acest standard specifică cerințele pentru structura pereților conductei (de exemplu, pereți dubli, </a:t>
            </a:r>
            <a:r>
              <a:rPr lang="ro-RO" dirty="0" err="1">
                <a:latin typeface="Calibri" panose="020F0502020204030204" pitchFamily="34" charset="0"/>
                <a:ea typeface="Calibri" panose="020F0502020204030204" pitchFamily="34" charset="0"/>
                <a:cs typeface="Calibri" panose="020F0502020204030204" pitchFamily="34" charset="0"/>
              </a:rPr>
              <a:t>corugați</a:t>
            </a:r>
            <a:r>
              <a:rPr lang="ro-RO" dirty="0">
                <a:latin typeface="Calibri" panose="020F0502020204030204" pitchFamily="34" charset="0"/>
                <a:ea typeface="Calibri" panose="020F0502020204030204" pitchFamily="34" charset="0"/>
                <a:cs typeface="Calibri" panose="020F0502020204030204" pitchFamily="34" charset="0"/>
              </a:rPr>
              <a:t>), rezistența la presiunea externă și stabilitatea dimensională.</a:t>
            </a:r>
          </a:p>
          <a:p>
            <a:pPr indent="174625" algn="just">
              <a:spcBef>
                <a:spcPts val="600"/>
              </a:spcBef>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Include testarea rezistenței mecanice la compresiune, pentru a asigura că aceste conducte suportă sarcinile externe din sol.</a:t>
            </a:r>
          </a:p>
        </p:txBody>
      </p:sp>
      <p:sp>
        <p:nvSpPr>
          <p:cNvPr id="7" name="CasetăText 6">
            <a:extLst>
              <a:ext uri="{FF2B5EF4-FFF2-40B4-BE49-F238E27FC236}">
                <a16:creationId xmlns:a16="http://schemas.microsoft.com/office/drawing/2014/main" id="{07EC0A45-2871-B81F-2192-09E08AE9D53C}"/>
              </a:ext>
            </a:extLst>
          </p:cNvPr>
          <p:cNvSpPr txBox="1"/>
          <p:nvPr/>
        </p:nvSpPr>
        <p:spPr>
          <a:xfrm>
            <a:off x="1151548" y="223280"/>
            <a:ext cx="10147012" cy="1631216"/>
          </a:xfrm>
          <a:prstGeom prst="rect">
            <a:avLst/>
          </a:prstGeom>
          <a:noFill/>
        </p:spPr>
        <p:txBody>
          <a:bodyPr wrap="square">
            <a:spAutoFit/>
          </a:bodyPr>
          <a:lstStyle/>
          <a:p>
            <a:pPr algn="just"/>
            <a:r>
              <a:rPr lang="en-US" b="1" dirty="0">
                <a:solidFill>
                  <a:schemeClr val="tx2"/>
                </a:solidFill>
                <a:latin typeface="Calibri" panose="020F0502020204030204" pitchFamily="34" charset="0"/>
                <a:ea typeface="Calibri" panose="020F0502020204030204" pitchFamily="34" charset="0"/>
                <a:cs typeface="Calibri" panose="020F0502020204030204" pitchFamily="34" charset="0"/>
              </a:rPr>
              <a:t>3. </a:t>
            </a: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EN 1555 - </a:t>
            </a:r>
            <a:r>
              <a:rPr lang="ro-RO" b="1" i="1" dirty="0">
                <a:solidFill>
                  <a:schemeClr val="tx2"/>
                </a:solidFill>
                <a:latin typeface="Calibri" panose="020F0502020204030204" pitchFamily="34" charset="0"/>
                <a:ea typeface="Calibri" panose="020F0502020204030204" pitchFamily="34" charset="0"/>
                <a:cs typeface="Calibri" panose="020F0502020204030204" pitchFamily="34" charset="0"/>
              </a:rPr>
              <a:t>Sisteme de conducte din polietilenă pentru distribuția gazelor combustibile</a:t>
            </a:r>
            <a:endParaRPr lang="ro-RO" b="1"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indent="174625" algn="just">
              <a:spcBef>
                <a:spcPts val="600"/>
              </a:spcBef>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Acest standard se aplică conductelor din HDPE destinate transportului gazelor naturale și altor gaze combustibile sub presiune.</a:t>
            </a:r>
          </a:p>
          <a:p>
            <a:pPr indent="174625" algn="just">
              <a:spcBef>
                <a:spcPts val="600"/>
              </a:spcBef>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Prevede specificații pentru rezistența la fisurare, la coroziune, la presiune internă, precum și cerințe de testare pentru îmbinări (sudura cap la cap și </a:t>
            </a:r>
            <a:r>
              <a:rPr lang="ro-RO" dirty="0" err="1">
                <a:latin typeface="Calibri" panose="020F0502020204030204" pitchFamily="34" charset="0"/>
                <a:ea typeface="Calibri" panose="020F0502020204030204" pitchFamily="34" charset="0"/>
                <a:cs typeface="Calibri" panose="020F0502020204030204" pitchFamily="34" charset="0"/>
              </a:rPr>
              <a:t>electrofuziune</a:t>
            </a:r>
            <a:r>
              <a:rPr lang="ro-RO" dirty="0">
                <a:latin typeface="Calibri" panose="020F0502020204030204" pitchFamily="34" charset="0"/>
                <a:ea typeface="Calibri" panose="020F0502020204030204" pitchFamily="34" charset="0"/>
                <a:cs typeface="Calibri" panose="020F0502020204030204" pitchFamily="34" charset="0"/>
              </a:rPr>
              <a:t>).</a:t>
            </a:r>
          </a:p>
        </p:txBody>
      </p:sp>
      <p:sp>
        <p:nvSpPr>
          <p:cNvPr id="11" name="CasetăText 10">
            <a:extLst>
              <a:ext uri="{FF2B5EF4-FFF2-40B4-BE49-F238E27FC236}">
                <a16:creationId xmlns:a16="http://schemas.microsoft.com/office/drawing/2014/main" id="{19FFACA4-9B3A-6744-523E-B9B85BC77DD7}"/>
              </a:ext>
            </a:extLst>
          </p:cNvPr>
          <p:cNvSpPr txBox="1"/>
          <p:nvPr/>
        </p:nvSpPr>
        <p:spPr>
          <a:xfrm>
            <a:off x="1151548" y="3972719"/>
            <a:ext cx="10183839" cy="1754326"/>
          </a:xfrm>
          <a:prstGeom prst="rect">
            <a:avLst/>
          </a:prstGeom>
          <a:noFill/>
        </p:spPr>
        <p:txBody>
          <a:bodyPr wrap="square">
            <a:spAutoFit/>
          </a:bodyPr>
          <a:lstStyle/>
          <a:p>
            <a:pPr algn="just"/>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5. EN ISO 3126 - </a:t>
            </a:r>
            <a:r>
              <a:rPr lang="ro-RO" b="1" i="1" dirty="0">
                <a:solidFill>
                  <a:schemeClr val="tx2"/>
                </a:solidFill>
                <a:latin typeface="Calibri" panose="020F0502020204030204" pitchFamily="34" charset="0"/>
                <a:ea typeface="Calibri" panose="020F0502020204030204" pitchFamily="34" charset="0"/>
                <a:cs typeface="Calibri" panose="020F0502020204030204" pitchFamily="34" charset="0"/>
              </a:rPr>
              <a:t>Materiale plastice - Conducte din materiale plastice - Metode de determinare a dimensiunilor</a:t>
            </a:r>
            <a:endParaRPr lang="ro-RO" b="1"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indent="174625"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Acest standard detaliază metodele de măsurare a dimensiunilor conductelor, inclusiv diametrul, grosimea pereților și lungimea.</a:t>
            </a:r>
          </a:p>
          <a:p>
            <a:pPr indent="174625"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Asigură o conformitate strictă la dimensiuni, astfel încât conductele să se potrivească standardelor europene și să fie interschimbabile între producători.</a:t>
            </a:r>
          </a:p>
        </p:txBody>
      </p:sp>
      <p:sp>
        <p:nvSpPr>
          <p:cNvPr id="12" name="Substituent subsol 6">
            <a:extLst>
              <a:ext uri="{FF2B5EF4-FFF2-40B4-BE49-F238E27FC236}">
                <a16:creationId xmlns:a16="http://schemas.microsoft.com/office/drawing/2014/main" id="{0883BAA0-1D7E-E164-3F1F-596EDE13FF90}"/>
              </a:ext>
            </a:extLst>
          </p:cNvPr>
          <p:cNvSpPr>
            <a:spLocks noGrp="1"/>
          </p:cNvSpPr>
          <p:nvPr>
            <p:ph type="ftr" sz="quarter" idx="11"/>
          </p:nvPr>
        </p:nvSpPr>
        <p:spPr>
          <a:xfrm>
            <a:off x="1169961" y="5878720"/>
            <a:ext cx="1855342" cy="298800"/>
          </a:xfrm>
        </p:spPr>
        <p:txBody>
          <a:bodyPr rtlCol="0"/>
          <a:lstStyle/>
          <a:p>
            <a:pPr rtl="0"/>
            <a:r>
              <a:rPr lang="ro-RO" dirty="0"/>
              <a:t>Polietilena</a:t>
            </a:r>
          </a:p>
        </p:txBody>
      </p:sp>
    </p:spTree>
    <p:extLst>
      <p:ext uri="{BB962C8B-B14F-4D97-AF65-F5344CB8AC3E}">
        <p14:creationId xmlns:p14="http://schemas.microsoft.com/office/powerpoint/2010/main" val="272669266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9B965-09EB-AC0A-AC37-5B285AE2A324}"/>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7F5F72E3-8202-EC8A-34D8-6F33A240DC49}"/>
              </a:ext>
            </a:extLst>
          </p:cNvPr>
          <p:cNvSpPr>
            <a:spLocks noGrp="1"/>
          </p:cNvSpPr>
          <p:nvPr>
            <p:ph type="dt" sz="half" idx="10"/>
          </p:nvPr>
        </p:nvSpPr>
        <p:spPr/>
        <p:txBody>
          <a:bodyPr rtlCol="0"/>
          <a:lstStyle/>
          <a:p>
            <a:pPr rtl="0"/>
            <a:r>
              <a:rPr lang="ro-RO" dirty="0"/>
              <a:t>05.11.2025</a:t>
            </a:r>
          </a:p>
        </p:txBody>
      </p:sp>
      <p:sp>
        <p:nvSpPr>
          <p:cNvPr id="8" name="Substituent număr diapozitiv 7">
            <a:extLst>
              <a:ext uri="{FF2B5EF4-FFF2-40B4-BE49-F238E27FC236}">
                <a16:creationId xmlns:a16="http://schemas.microsoft.com/office/drawing/2014/main" id="{61B45C38-6F5E-8756-B41A-83BD129AA51C}"/>
              </a:ext>
            </a:extLst>
          </p:cNvPr>
          <p:cNvSpPr>
            <a:spLocks noGrp="1"/>
          </p:cNvSpPr>
          <p:nvPr>
            <p:ph type="sldNum" sz="quarter" idx="12"/>
          </p:nvPr>
        </p:nvSpPr>
        <p:spPr/>
        <p:txBody>
          <a:bodyPr rtlCol="0"/>
          <a:lstStyle/>
          <a:p>
            <a:pPr rtl="0"/>
            <a:fld id="{8D581BC7-E183-40DB-AC97-C19EA4EB8894}" type="slidenum">
              <a:rPr lang="ro-RO" smtClean="0"/>
              <a:pPr rtl="0"/>
              <a:t>12</a:t>
            </a:fld>
            <a:endParaRPr lang="ro-RO" dirty="0"/>
          </a:p>
        </p:txBody>
      </p:sp>
      <p:sp>
        <p:nvSpPr>
          <p:cNvPr id="5" name="CasetăText 4">
            <a:extLst>
              <a:ext uri="{FF2B5EF4-FFF2-40B4-BE49-F238E27FC236}">
                <a16:creationId xmlns:a16="http://schemas.microsoft.com/office/drawing/2014/main" id="{7B094D6A-2A73-8636-5CB1-672FD2F47822}"/>
              </a:ext>
            </a:extLst>
          </p:cNvPr>
          <p:cNvSpPr txBox="1"/>
          <p:nvPr/>
        </p:nvSpPr>
        <p:spPr>
          <a:xfrm>
            <a:off x="1133135" y="291374"/>
            <a:ext cx="10335776" cy="3693319"/>
          </a:xfrm>
          <a:prstGeom prst="rect">
            <a:avLst/>
          </a:prstGeom>
          <a:noFill/>
        </p:spPr>
        <p:txBody>
          <a:bodyPr wrap="square">
            <a:spAutoFit/>
          </a:bodyPr>
          <a:lstStyle/>
          <a:p>
            <a:pPr algn="just"/>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6. ISO 1167 - </a:t>
            </a:r>
            <a:r>
              <a:rPr lang="ro-RO" b="1" i="1" dirty="0">
                <a:solidFill>
                  <a:schemeClr val="tx2"/>
                </a:solidFill>
                <a:latin typeface="Calibri" panose="020F0502020204030204" pitchFamily="34" charset="0"/>
                <a:ea typeface="Calibri" panose="020F0502020204030204" pitchFamily="34" charset="0"/>
                <a:cs typeface="Calibri" panose="020F0502020204030204" pitchFamily="34" charset="0"/>
              </a:rPr>
              <a:t>Materiale plastice - Conducte, fitinguri și ansambluri - Determinarea rezistenței la presiunea internă</a:t>
            </a:r>
            <a:endParaRPr lang="ro-RO" b="1"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indent="174625"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Acest standard descrie metodele de testare pentru evaluarea rezistenței conductelor din HDPE la presiune internă, atât pe termen scurt, cât și pe termen lung.</a:t>
            </a:r>
          </a:p>
          <a:p>
            <a:pPr indent="174625"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Este esențial pentru verificarea durabilității și siguranței conductelor care transportă apă potabilă sau gaze sub presiune.</a:t>
            </a:r>
            <a:endParaRPr lang="en-US" dirty="0">
              <a:latin typeface="Calibri" panose="020F0502020204030204" pitchFamily="34" charset="0"/>
              <a:ea typeface="Calibri" panose="020F0502020204030204" pitchFamily="34" charset="0"/>
              <a:cs typeface="Calibri" panose="020F0502020204030204" pitchFamily="34" charset="0"/>
            </a:endParaRPr>
          </a:p>
          <a:p>
            <a:pPr algn="just">
              <a:buFont typeface="Arial" panose="020B0604020202020204" pitchFamily="34" charset="0"/>
              <a:buChar char="•"/>
            </a:pPr>
            <a:endParaRPr lang="ro-RO" dirty="0">
              <a:latin typeface="Calibri" panose="020F0502020204030204" pitchFamily="34" charset="0"/>
              <a:ea typeface="Calibri" panose="020F0502020204030204" pitchFamily="34" charset="0"/>
              <a:cs typeface="Calibri" panose="020F0502020204030204" pitchFamily="34" charset="0"/>
            </a:endParaRPr>
          </a:p>
          <a:p>
            <a:pPr algn="just"/>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7. ISO 9080 - </a:t>
            </a:r>
            <a:r>
              <a:rPr lang="ro-RO" b="1" i="1" dirty="0">
                <a:solidFill>
                  <a:schemeClr val="tx2"/>
                </a:solidFill>
                <a:latin typeface="Calibri" panose="020F0502020204030204" pitchFamily="34" charset="0"/>
                <a:ea typeface="Calibri" panose="020F0502020204030204" pitchFamily="34" charset="0"/>
                <a:cs typeface="Calibri" panose="020F0502020204030204" pitchFamily="34" charset="0"/>
              </a:rPr>
              <a:t>Materiale plastice - Evaluarea duratei de viață pe termen lung a conductelor din material plastic în condiții de presiune internă</a:t>
            </a:r>
            <a:endParaRPr lang="ro-RO" b="1"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indent="174625"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Acesta este un standard de testare care evaluează durabilitatea conductelor din HDPE pentru a estima durata de viață a acestora în condiții normale de utilizare.</a:t>
            </a:r>
          </a:p>
          <a:p>
            <a:pPr indent="174625"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Metoda folosește testarea presiunii pe perioade lungi pentru a calcula cât timp poate rezista o conductă fără să se defecteze.</a:t>
            </a:r>
          </a:p>
        </p:txBody>
      </p:sp>
      <p:sp>
        <p:nvSpPr>
          <p:cNvPr id="12" name="CasetăText 11">
            <a:extLst>
              <a:ext uri="{FF2B5EF4-FFF2-40B4-BE49-F238E27FC236}">
                <a16:creationId xmlns:a16="http://schemas.microsoft.com/office/drawing/2014/main" id="{91EC3081-FAA6-6C7D-C091-149748195940}"/>
              </a:ext>
            </a:extLst>
          </p:cNvPr>
          <p:cNvSpPr txBox="1"/>
          <p:nvPr/>
        </p:nvSpPr>
        <p:spPr>
          <a:xfrm>
            <a:off x="1133135" y="4054076"/>
            <a:ext cx="10335775" cy="1754326"/>
          </a:xfrm>
          <a:prstGeom prst="rect">
            <a:avLst/>
          </a:prstGeom>
          <a:noFill/>
        </p:spPr>
        <p:txBody>
          <a:bodyPr wrap="square">
            <a:spAutoFit/>
          </a:bodyPr>
          <a:lstStyle/>
          <a:p>
            <a:pPr algn="just"/>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Aceste standarde sunt esențiale pentru asigurarea calității și durabilității conductelor din HDPE în Europa, acoperind aspecte precum:</a:t>
            </a:r>
          </a:p>
          <a:p>
            <a:pPr indent="360363" algn="just">
              <a:buFont typeface="Arial" panose="020B0604020202020204" pitchFamily="34" charset="0"/>
              <a:buChar char="•"/>
            </a:pP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Calitatea materiilor prime (HDPE),</a:t>
            </a:r>
          </a:p>
          <a:p>
            <a:pPr indent="360363" algn="just">
              <a:buFont typeface="Arial" panose="020B0604020202020204" pitchFamily="34" charset="0"/>
              <a:buChar char="•"/>
            </a:pP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Rezistența mecanică și la presiune,</a:t>
            </a:r>
          </a:p>
          <a:p>
            <a:pPr indent="360363" algn="just">
              <a:buFont typeface="Arial" panose="020B0604020202020204" pitchFamily="34" charset="0"/>
              <a:buChar char="•"/>
            </a:pP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Stabilitatea dimensională și protecția împotriva factorilor de mediu,</a:t>
            </a:r>
          </a:p>
          <a:p>
            <a:pPr indent="360363" algn="just">
              <a:buFont typeface="Arial" panose="020B0604020202020204" pitchFamily="34" charset="0"/>
              <a:buChar char="•"/>
            </a:pP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Cerințe specifice pentru apă potabilă, gaz și canalizare.</a:t>
            </a:r>
          </a:p>
        </p:txBody>
      </p:sp>
      <p:sp>
        <p:nvSpPr>
          <p:cNvPr id="13" name="Substituent subsol 6">
            <a:extLst>
              <a:ext uri="{FF2B5EF4-FFF2-40B4-BE49-F238E27FC236}">
                <a16:creationId xmlns:a16="http://schemas.microsoft.com/office/drawing/2014/main" id="{2E132675-10CB-346C-5B45-CA5FE8D66F5D}"/>
              </a:ext>
            </a:extLst>
          </p:cNvPr>
          <p:cNvSpPr>
            <a:spLocks noGrp="1"/>
          </p:cNvSpPr>
          <p:nvPr>
            <p:ph type="ftr" sz="quarter" idx="11"/>
          </p:nvPr>
        </p:nvSpPr>
        <p:spPr>
          <a:xfrm>
            <a:off x="1169961" y="5878720"/>
            <a:ext cx="1855342" cy="298800"/>
          </a:xfrm>
        </p:spPr>
        <p:txBody>
          <a:bodyPr rtlCol="0"/>
          <a:lstStyle/>
          <a:p>
            <a:pPr rtl="0"/>
            <a:r>
              <a:rPr lang="ro-RO" dirty="0"/>
              <a:t>Polietilena</a:t>
            </a:r>
          </a:p>
        </p:txBody>
      </p:sp>
    </p:spTree>
    <p:extLst>
      <p:ext uri="{BB962C8B-B14F-4D97-AF65-F5344CB8AC3E}">
        <p14:creationId xmlns:p14="http://schemas.microsoft.com/office/powerpoint/2010/main" val="128631727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F280D-5D87-B628-125C-69EAF64ADA63}"/>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54EC969E-34E0-BC98-3E8A-07DAD72A1103}"/>
              </a:ext>
            </a:extLst>
          </p:cNvPr>
          <p:cNvSpPr>
            <a:spLocks noGrp="1"/>
          </p:cNvSpPr>
          <p:nvPr>
            <p:ph type="dt" sz="half" idx="10"/>
          </p:nvPr>
        </p:nvSpPr>
        <p:spPr/>
        <p:txBody>
          <a:bodyPr rtlCol="0"/>
          <a:lstStyle/>
          <a:p>
            <a:pPr rtl="0"/>
            <a:r>
              <a:rPr lang="ro-RO" dirty="0"/>
              <a:t>05.11.2025</a:t>
            </a:r>
          </a:p>
        </p:txBody>
      </p:sp>
      <p:sp>
        <p:nvSpPr>
          <p:cNvPr id="8" name="Substituent număr diapozitiv 7">
            <a:extLst>
              <a:ext uri="{FF2B5EF4-FFF2-40B4-BE49-F238E27FC236}">
                <a16:creationId xmlns:a16="http://schemas.microsoft.com/office/drawing/2014/main" id="{49C5C0F5-AC6F-011A-67D5-3DE999073B2A}"/>
              </a:ext>
            </a:extLst>
          </p:cNvPr>
          <p:cNvSpPr>
            <a:spLocks noGrp="1"/>
          </p:cNvSpPr>
          <p:nvPr>
            <p:ph type="sldNum" sz="quarter" idx="12"/>
          </p:nvPr>
        </p:nvSpPr>
        <p:spPr/>
        <p:txBody>
          <a:bodyPr rtlCol="0"/>
          <a:lstStyle/>
          <a:p>
            <a:pPr rtl="0"/>
            <a:fld id="{8D581BC7-E183-40DB-AC97-C19EA4EB8894}" type="slidenum">
              <a:rPr lang="ro-RO" smtClean="0"/>
              <a:pPr rtl="0"/>
              <a:t>13</a:t>
            </a:fld>
            <a:endParaRPr lang="ro-RO" dirty="0"/>
          </a:p>
        </p:txBody>
      </p:sp>
      <p:sp>
        <p:nvSpPr>
          <p:cNvPr id="13" name="CasetăText 12">
            <a:extLst>
              <a:ext uri="{FF2B5EF4-FFF2-40B4-BE49-F238E27FC236}">
                <a16:creationId xmlns:a16="http://schemas.microsoft.com/office/drawing/2014/main" id="{D55D29E1-E6C8-4C96-14BE-3F87F163D373}"/>
              </a:ext>
            </a:extLst>
          </p:cNvPr>
          <p:cNvSpPr txBox="1"/>
          <p:nvPr/>
        </p:nvSpPr>
        <p:spPr>
          <a:xfrm>
            <a:off x="571160" y="543430"/>
            <a:ext cx="2915733" cy="4955203"/>
          </a:xfrm>
          <a:prstGeom prst="rect">
            <a:avLst/>
          </a:prstGeom>
          <a:noFill/>
        </p:spPr>
        <p:txBody>
          <a:bodyPr wrap="square">
            <a:spAutoFit/>
          </a:bodyPr>
          <a:lstStyle/>
          <a:p>
            <a:pPr algn="just"/>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2</a:t>
            </a:r>
            <a:r>
              <a:rPr lang="en-US" b="1" dirty="0">
                <a:solidFill>
                  <a:schemeClr val="bg2"/>
                </a:solidFill>
                <a:latin typeface="Calibri" panose="020F0502020204030204" pitchFamily="34" charset="0"/>
                <a:ea typeface="Calibri" panose="020F0502020204030204" pitchFamily="34" charset="0"/>
                <a:cs typeface="Calibri" panose="020F0502020204030204" pitchFamily="34" charset="0"/>
              </a:rPr>
              <a:t>. </a:t>
            </a:r>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Conducte din polipropilenă (PPR)</a:t>
            </a:r>
          </a:p>
          <a:p>
            <a:pPr algn="just"/>
            <a:endParaRPr lang="ro-RO" sz="1000" dirty="0">
              <a:latin typeface="Calibri" panose="020F0502020204030204" pitchFamily="34" charset="0"/>
              <a:ea typeface="Calibri" panose="020F0502020204030204" pitchFamily="34" charset="0"/>
              <a:cs typeface="Calibri" panose="020F0502020204030204" pitchFamily="34" charset="0"/>
            </a:endParaRPr>
          </a:p>
          <a:p>
            <a:pPr algn="just"/>
            <a:r>
              <a:rPr lang="ro-RO" b="1" dirty="0">
                <a:latin typeface="Calibri" panose="020F0502020204030204" pitchFamily="34" charset="0"/>
                <a:ea typeface="Calibri" panose="020F0502020204030204" pitchFamily="34" charset="0"/>
                <a:cs typeface="Calibri" panose="020F0502020204030204" pitchFamily="34" charset="0"/>
              </a:rPr>
              <a:t>Polipropilena este un polimer termoplastic cu o structură chimică ce oferă o bună rezistență la temperaturi și presiuni ridicate. PPR-</a:t>
            </a:r>
            <a:r>
              <a:rPr lang="ro-RO" b="1" dirty="0" err="1">
                <a:latin typeface="Calibri" panose="020F0502020204030204" pitchFamily="34" charset="0"/>
                <a:ea typeface="Calibri" panose="020F0502020204030204" pitchFamily="34" charset="0"/>
                <a:cs typeface="Calibri" panose="020F0502020204030204" pitchFamily="34" charset="0"/>
              </a:rPr>
              <a:t>ul</a:t>
            </a:r>
            <a:r>
              <a:rPr lang="ro-RO" b="1" dirty="0">
                <a:latin typeface="Calibri" panose="020F0502020204030204" pitchFamily="34" charset="0"/>
                <a:ea typeface="Calibri" panose="020F0502020204030204" pitchFamily="34" charset="0"/>
                <a:cs typeface="Calibri" panose="020F0502020204030204" pitchFamily="34" charset="0"/>
              </a:rPr>
              <a:t> este foarte rezistent la substanțe chimice și are o durată lungă de viață, fiind folosit în special în instalații sanitare și pentru transportul apei calde. Poate fi folosit și în sisteme de încălzire prin pardoseală datorită stabilității termice.</a:t>
            </a:r>
            <a:endParaRPr lang="ro-RO" dirty="0">
              <a:latin typeface="Calibri" panose="020F0502020204030204" pitchFamily="34" charset="0"/>
              <a:ea typeface="Calibri" panose="020F0502020204030204" pitchFamily="34" charset="0"/>
              <a:cs typeface="Calibri" panose="020F0502020204030204" pitchFamily="34" charset="0"/>
            </a:endParaRPr>
          </a:p>
        </p:txBody>
      </p:sp>
      <p:sp>
        <p:nvSpPr>
          <p:cNvPr id="18" name="CasetăText 17">
            <a:extLst>
              <a:ext uri="{FF2B5EF4-FFF2-40B4-BE49-F238E27FC236}">
                <a16:creationId xmlns:a16="http://schemas.microsoft.com/office/drawing/2014/main" id="{B609A3DC-D0F6-3F04-4C74-D9C6C61A8F8D}"/>
              </a:ext>
            </a:extLst>
          </p:cNvPr>
          <p:cNvSpPr txBox="1"/>
          <p:nvPr/>
        </p:nvSpPr>
        <p:spPr>
          <a:xfrm>
            <a:off x="5743575" y="5878720"/>
            <a:ext cx="4433313" cy="371644"/>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4 Conducte din PPR [</a:t>
            </a:r>
            <a:r>
              <a:rPr lang="ro-RO" b="1" dirty="0">
                <a:solidFill>
                  <a:schemeClr val="bg2"/>
                </a:solidFill>
                <a:ea typeface="Calibri" panose="020F0502020204030204" pitchFamily="34" charset="0"/>
                <a:cs typeface="Calibri" panose="020F0502020204030204" pitchFamily="34" charset="0"/>
                <a:hlinkClick r:id="rId3"/>
              </a:rPr>
              <a:t>ifanplumbing.com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endParaRPr lang="ro-RO" dirty="0">
              <a:solidFill>
                <a:schemeClr val="bg2"/>
              </a:solidFill>
            </a:endParaRPr>
          </a:p>
        </p:txBody>
      </p:sp>
      <p:pic>
        <p:nvPicPr>
          <p:cNvPr id="2050" name="Picture 2" descr="ppr pipe">
            <a:extLst>
              <a:ext uri="{FF2B5EF4-FFF2-40B4-BE49-F238E27FC236}">
                <a16:creationId xmlns:a16="http://schemas.microsoft.com/office/drawing/2014/main" id="{5D68F281-D58C-8215-BE2B-E4A8E821EC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3241" y="163343"/>
            <a:ext cx="8099429" cy="57153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Substituent subsol 6">
            <a:extLst>
              <a:ext uri="{FF2B5EF4-FFF2-40B4-BE49-F238E27FC236}">
                <a16:creationId xmlns:a16="http://schemas.microsoft.com/office/drawing/2014/main" id="{D0CCD976-2348-08E5-70B4-967101676EC1}"/>
              </a:ext>
            </a:extLst>
          </p:cNvPr>
          <p:cNvSpPr>
            <a:spLocks noGrp="1"/>
          </p:cNvSpPr>
          <p:nvPr>
            <p:ph type="ftr" sz="quarter" idx="11"/>
          </p:nvPr>
        </p:nvSpPr>
        <p:spPr>
          <a:xfrm>
            <a:off x="1169961" y="5878720"/>
            <a:ext cx="1855342" cy="298800"/>
          </a:xfrm>
        </p:spPr>
        <p:txBody>
          <a:bodyPr rtlCol="0"/>
          <a:lstStyle/>
          <a:p>
            <a:pPr rtl="0"/>
            <a:r>
              <a:rPr lang="ro-RO" dirty="0"/>
              <a:t>Polipropilena</a:t>
            </a:r>
          </a:p>
        </p:txBody>
      </p:sp>
    </p:spTree>
    <p:extLst>
      <p:ext uri="{BB962C8B-B14F-4D97-AF65-F5344CB8AC3E}">
        <p14:creationId xmlns:p14="http://schemas.microsoft.com/office/powerpoint/2010/main" val="398322607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stituent dată 3">
            <a:extLst>
              <a:ext uri="{FF2B5EF4-FFF2-40B4-BE49-F238E27FC236}">
                <a16:creationId xmlns:a16="http://schemas.microsoft.com/office/drawing/2014/main" id="{DAD41357-3F94-DF29-D9A4-D1BE41B7AA1A}"/>
              </a:ext>
            </a:extLst>
          </p:cNvPr>
          <p:cNvSpPr>
            <a:spLocks noGrp="1"/>
          </p:cNvSpPr>
          <p:nvPr>
            <p:ph type="dt" sz="half" idx="10"/>
          </p:nvPr>
        </p:nvSpPr>
        <p:spPr/>
        <p:txBody>
          <a:bodyPr/>
          <a:lstStyle/>
          <a:p>
            <a:r>
              <a:rPr lang="ro-RO" dirty="0"/>
              <a:t>05.11.2025</a:t>
            </a:r>
            <a:endParaRPr lang="ro-RO" noProof="0" dirty="0"/>
          </a:p>
        </p:txBody>
      </p:sp>
      <p:sp>
        <p:nvSpPr>
          <p:cNvPr id="6" name="Substituent număr diapozitiv 5">
            <a:extLst>
              <a:ext uri="{FF2B5EF4-FFF2-40B4-BE49-F238E27FC236}">
                <a16:creationId xmlns:a16="http://schemas.microsoft.com/office/drawing/2014/main" id="{2ACB4F9F-E216-7605-9ABF-B0DC8ECE54C0}"/>
              </a:ext>
            </a:extLst>
          </p:cNvPr>
          <p:cNvSpPr>
            <a:spLocks noGrp="1"/>
          </p:cNvSpPr>
          <p:nvPr>
            <p:ph type="sldNum" sz="quarter" idx="12"/>
          </p:nvPr>
        </p:nvSpPr>
        <p:spPr/>
        <p:txBody>
          <a:bodyPr/>
          <a:lstStyle/>
          <a:p>
            <a:fld id="{8D581BC7-E183-40DB-AC97-C19EA4EB8894}" type="slidenum">
              <a:rPr lang="ro-RO" noProof="0" smtClean="0"/>
              <a:pPr/>
              <a:t>14</a:t>
            </a:fld>
            <a:endParaRPr lang="ro-RO" noProof="0" dirty="0"/>
          </a:p>
        </p:txBody>
      </p:sp>
      <p:sp>
        <p:nvSpPr>
          <p:cNvPr id="8" name="CasetăText 7">
            <a:extLst>
              <a:ext uri="{FF2B5EF4-FFF2-40B4-BE49-F238E27FC236}">
                <a16:creationId xmlns:a16="http://schemas.microsoft.com/office/drawing/2014/main" id="{4A2C7180-7C9C-8832-983C-10993F1798DA}"/>
              </a:ext>
            </a:extLst>
          </p:cNvPr>
          <p:cNvSpPr txBox="1"/>
          <p:nvPr/>
        </p:nvSpPr>
        <p:spPr>
          <a:xfrm>
            <a:off x="3178947" y="5832292"/>
            <a:ext cx="6028154"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Video 4 Procesul de fabricație al conductelor din PPR [</a:t>
            </a:r>
            <a:r>
              <a:rPr lang="ro-RO" b="1" dirty="0">
                <a:solidFill>
                  <a:schemeClr val="bg2"/>
                </a:solidFill>
                <a:ea typeface="Calibri" panose="020F0502020204030204" pitchFamily="34" charset="0"/>
                <a:cs typeface="Calibri" panose="020F0502020204030204" pitchFamily="34" charset="0"/>
                <a:hlinkClick r:id="rId3"/>
              </a:rPr>
              <a:t>www.youtube.com</a:t>
            </a:r>
            <a:r>
              <a:rPr lang="en-US" b="1" dirty="0">
                <a:solidFill>
                  <a:schemeClr val="bg2"/>
                </a:solidFill>
                <a:ea typeface="Calibri" panose="020F0502020204030204" pitchFamily="34" charset="0"/>
                <a:cs typeface="Calibri" panose="020F0502020204030204" pitchFamily="34" charset="0"/>
              </a:rPr>
              <a:t>]</a:t>
            </a:r>
            <a:endParaRPr lang="ro-RO" dirty="0">
              <a:solidFill>
                <a:schemeClr val="bg2"/>
              </a:solidFill>
            </a:endParaRPr>
          </a:p>
        </p:txBody>
      </p:sp>
      <p:pic>
        <p:nvPicPr>
          <p:cNvPr id="2" name="Media online 1" title="PPR Pipes &amp; Fittings Production - Fluidtherm by Pestan">
            <a:hlinkClick r:id="" action="ppaction://media"/>
            <a:extLst>
              <a:ext uri="{FF2B5EF4-FFF2-40B4-BE49-F238E27FC236}">
                <a16:creationId xmlns:a16="http://schemas.microsoft.com/office/drawing/2014/main" id="{B275B5C2-BE47-9D68-8EDF-A34409E87BE7}"/>
              </a:ext>
            </a:extLst>
          </p:cNvPr>
          <p:cNvPicPr>
            <a:picLocks noRot="1" noChangeAspect="1"/>
          </p:cNvPicPr>
          <p:nvPr>
            <a:videoFile r:link="rId1"/>
          </p:nvPr>
        </p:nvPicPr>
        <p:blipFill>
          <a:blip r:embed="rId4"/>
          <a:stretch>
            <a:fillRect/>
          </a:stretch>
        </p:blipFill>
        <p:spPr>
          <a:xfrm>
            <a:off x="1389219" y="408237"/>
            <a:ext cx="9607609" cy="5424055"/>
          </a:xfrm>
          <a:prstGeom prst="rect">
            <a:avLst/>
          </a:prstGeom>
        </p:spPr>
      </p:pic>
      <p:sp>
        <p:nvSpPr>
          <p:cNvPr id="3" name="Substituent subsol 6">
            <a:extLst>
              <a:ext uri="{FF2B5EF4-FFF2-40B4-BE49-F238E27FC236}">
                <a16:creationId xmlns:a16="http://schemas.microsoft.com/office/drawing/2014/main" id="{7F0F3F91-57FE-1879-7633-B403A3D87F6D}"/>
              </a:ext>
            </a:extLst>
          </p:cNvPr>
          <p:cNvSpPr>
            <a:spLocks noGrp="1"/>
          </p:cNvSpPr>
          <p:nvPr>
            <p:ph type="ftr" sz="quarter" idx="11"/>
          </p:nvPr>
        </p:nvSpPr>
        <p:spPr>
          <a:xfrm>
            <a:off x="1169961" y="5878720"/>
            <a:ext cx="1855342" cy="298800"/>
          </a:xfrm>
        </p:spPr>
        <p:txBody>
          <a:bodyPr rtlCol="0"/>
          <a:lstStyle/>
          <a:p>
            <a:pPr rtl="0"/>
            <a:r>
              <a:rPr lang="ro-RO" dirty="0"/>
              <a:t>Polipropilena</a:t>
            </a:r>
          </a:p>
        </p:txBody>
      </p:sp>
    </p:spTree>
    <p:extLst>
      <p:ext uri="{BB962C8B-B14F-4D97-AF65-F5344CB8AC3E}">
        <p14:creationId xmlns:p14="http://schemas.microsoft.com/office/powerpoint/2010/main" val="211543666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D54D3-09D7-3741-4D24-C7D3821D94B8}"/>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25D7BE90-3AC5-876D-CDEA-7592D1035384}"/>
              </a:ext>
            </a:extLst>
          </p:cNvPr>
          <p:cNvSpPr>
            <a:spLocks noGrp="1"/>
          </p:cNvSpPr>
          <p:nvPr>
            <p:ph type="dt" sz="half" idx="10"/>
          </p:nvPr>
        </p:nvSpPr>
        <p:spPr/>
        <p:txBody>
          <a:bodyPr rtlCol="0"/>
          <a:lstStyle/>
          <a:p>
            <a:pPr rtl="0"/>
            <a:r>
              <a:rPr lang="ro-RO" dirty="0"/>
              <a:t>05.11.2025</a:t>
            </a:r>
          </a:p>
        </p:txBody>
      </p:sp>
      <p:sp>
        <p:nvSpPr>
          <p:cNvPr id="8" name="Substituent număr diapozitiv 7">
            <a:extLst>
              <a:ext uri="{FF2B5EF4-FFF2-40B4-BE49-F238E27FC236}">
                <a16:creationId xmlns:a16="http://schemas.microsoft.com/office/drawing/2014/main" id="{475050E3-13BE-D2D9-01D2-12F522FE3C82}"/>
              </a:ext>
            </a:extLst>
          </p:cNvPr>
          <p:cNvSpPr>
            <a:spLocks noGrp="1"/>
          </p:cNvSpPr>
          <p:nvPr>
            <p:ph type="sldNum" sz="quarter" idx="12"/>
          </p:nvPr>
        </p:nvSpPr>
        <p:spPr/>
        <p:txBody>
          <a:bodyPr rtlCol="0"/>
          <a:lstStyle/>
          <a:p>
            <a:pPr rtl="0"/>
            <a:fld id="{8D581BC7-E183-40DB-AC97-C19EA4EB8894}" type="slidenum">
              <a:rPr lang="ro-RO" smtClean="0"/>
              <a:pPr rtl="0"/>
              <a:t>15</a:t>
            </a:fld>
            <a:endParaRPr lang="ro-RO" dirty="0"/>
          </a:p>
        </p:txBody>
      </p:sp>
      <p:sp>
        <p:nvSpPr>
          <p:cNvPr id="5" name="CasetăText 4">
            <a:extLst>
              <a:ext uri="{FF2B5EF4-FFF2-40B4-BE49-F238E27FC236}">
                <a16:creationId xmlns:a16="http://schemas.microsoft.com/office/drawing/2014/main" id="{4FB22766-EE64-88CE-54DE-FDF759A5A9EF}"/>
              </a:ext>
            </a:extLst>
          </p:cNvPr>
          <p:cNvSpPr txBox="1"/>
          <p:nvPr/>
        </p:nvSpPr>
        <p:spPr>
          <a:xfrm>
            <a:off x="1133135" y="354131"/>
            <a:ext cx="9533108" cy="369332"/>
          </a:xfrm>
          <a:prstGeom prst="rect">
            <a:avLst/>
          </a:prstGeom>
          <a:noFill/>
        </p:spPr>
        <p:txBody>
          <a:bodyPr wrap="square">
            <a:spAutoFit/>
          </a:bodyPr>
          <a:lstStyle/>
          <a:p>
            <a:pPr algn="just">
              <a:spcAft>
                <a:spcPts val="600"/>
              </a:spcAft>
            </a:pPr>
            <a:r>
              <a:rPr lang="en-US" b="1" u="sng" dirty="0">
                <a:solidFill>
                  <a:schemeClr val="bg2"/>
                </a:solidFill>
                <a:latin typeface="Calibri" panose="020F0502020204030204" pitchFamily="34" charset="0"/>
                <a:ea typeface="Calibri" panose="020F0502020204030204" pitchFamily="34" charset="0"/>
                <a:cs typeface="Calibri" panose="020F0502020204030204" pitchFamily="34" charset="0"/>
              </a:rPr>
              <a:t>STANDARDIZAREA PROCESULUI DE PRODUC</a:t>
            </a:r>
            <a:r>
              <a:rPr lang="ro-RO" b="1" u="sng" dirty="0">
                <a:solidFill>
                  <a:schemeClr val="bg2"/>
                </a:solidFill>
                <a:latin typeface="Calibri" panose="020F0502020204030204" pitchFamily="34" charset="0"/>
                <a:ea typeface="Calibri" panose="020F0502020204030204" pitchFamily="34" charset="0"/>
                <a:cs typeface="Calibri" panose="020F0502020204030204" pitchFamily="34" charset="0"/>
              </a:rPr>
              <a:t>ȚIE ȘI TESTARE - PPR</a:t>
            </a:r>
            <a:endParaRPr lang="en-US" b="1" u="sng"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
        <p:nvSpPr>
          <p:cNvPr id="4" name="CasetăText 3">
            <a:extLst>
              <a:ext uri="{FF2B5EF4-FFF2-40B4-BE49-F238E27FC236}">
                <a16:creationId xmlns:a16="http://schemas.microsoft.com/office/drawing/2014/main" id="{66FBF129-7861-CE7F-185A-B235F8ABA1CE}"/>
              </a:ext>
            </a:extLst>
          </p:cNvPr>
          <p:cNvSpPr txBox="1"/>
          <p:nvPr/>
        </p:nvSpPr>
        <p:spPr>
          <a:xfrm>
            <a:off x="1114721" y="830467"/>
            <a:ext cx="10183839" cy="3970318"/>
          </a:xfrm>
          <a:prstGeom prst="rect">
            <a:avLst/>
          </a:prstGeom>
          <a:noFill/>
        </p:spPr>
        <p:txBody>
          <a:bodyPr wrap="square">
            <a:spAutoFit/>
          </a:bodyPr>
          <a:lstStyle/>
          <a:p>
            <a:pPr algn="just"/>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1. EN ISO 15874 - </a:t>
            </a:r>
            <a:r>
              <a:rPr lang="ro-RO" b="1" i="1" dirty="0">
                <a:solidFill>
                  <a:schemeClr val="tx2"/>
                </a:solidFill>
                <a:latin typeface="Calibri" panose="020F0502020204030204" pitchFamily="34" charset="0"/>
                <a:ea typeface="Calibri" panose="020F0502020204030204" pitchFamily="34" charset="0"/>
                <a:cs typeface="Calibri" panose="020F0502020204030204" pitchFamily="34" charset="0"/>
              </a:rPr>
              <a:t>Sisteme de conducte din material plastic pentru alimentarea cu apă rece și caldă</a:t>
            </a:r>
            <a:endParaRPr lang="ro-RO" b="1"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Acesta este standardul principal pentru conductele din PPR utilizate în instalațiile de apă rece și apă caldă, inclusiv în sistemele de încălzire prin pardoseală.</a:t>
            </a:r>
          </a:p>
          <a:p>
            <a:pPr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Include cerințe pentru material, dimensiuni, grosimea pereților, performanța mecanică și rezistența la temperatură și presiune.</a:t>
            </a:r>
          </a:p>
          <a:p>
            <a:pPr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Specifică teste pentru rezistența la presiune pe termen lung, la îmbinările conductelor, rezistența la impact și cerințele de stabilitate dimensională.</a:t>
            </a:r>
          </a:p>
          <a:p>
            <a:pPr algn="just">
              <a:buFont typeface="Arial" panose="020B0604020202020204" pitchFamily="34" charset="0"/>
              <a:buChar char="•"/>
            </a:pPr>
            <a:endParaRPr lang="ro-RO" sz="1000" dirty="0">
              <a:latin typeface="Calibri" panose="020F0502020204030204" pitchFamily="34" charset="0"/>
              <a:ea typeface="Calibri" panose="020F0502020204030204" pitchFamily="34" charset="0"/>
              <a:cs typeface="Calibri" panose="020F0502020204030204" pitchFamily="34" charset="0"/>
            </a:endParaRPr>
          </a:p>
          <a:p>
            <a:pPr algn="just"/>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2. ISO 4065 - </a:t>
            </a:r>
            <a:r>
              <a:rPr lang="ro-RO" b="1" i="1" dirty="0">
                <a:solidFill>
                  <a:schemeClr val="tx2"/>
                </a:solidFill>
                <a:latin typeface="Calibri" panose="020F0502020204030204" pitchFamily="34" charset="0"/>
                <a:ea typeface="Calibri" panose="020F0502020204030204" pitchFamily="34" charset="0"/>
                <a:cs typeface="Calibri" panose="020F0502020204030204" pitchFamily="34" charset="0"/>
              </a:rPr>
              <a:t>Materiale plastice - Conducte din material plastic - Clasificarea presiunii</a:t>
            </a:r>
            <a:endParaRPr lang="ro-RO" b="1"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Acest standard definește clasificările presiunii pentru conductele din plastic, inclusiv cele din PPR, pe baza grosimii peretelui și a diametrului exterior.</a:t>
            </a:r>
          </a:p>
          <a:p>
            <a:pPr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Permite clasificarea conductelor în funcție de aplicațiile de presiune (PN – presiune nominală), cum ar fi PN10, PN16 și PN20, ceea ce ajută la selectarea conductelor adecvate pentru diferite aplicații de presiune și temperatură.</a:t>
            </a:r>
          </a:p>
        </p:txBody>
      </p:sp>
      <p:sp>
        <p:nvSpPr>
          <p:cNvPr id="9" name="CasetăText 8">
            <a:extLst>
              <a:ext uri="{FF2B5EF4-FFF2-40B4-BE49-F238E27FC236}">
                <a16:creationId xmlns:a16="http://schemas.microsoft.com/office/drawing/2014/main" id="{39F7DB31-B6F8-6CA7-20F6-811BDD905E2A}"/>
              </a:ext>
            </a:extLst>
          </p:cNvPr>
          <p:cNvSpPr txBox="1"/>
          <p:nvPr/>
        </p:nvSpPr>
        <p:spPr>
          <a:xfrm>
            <a:off x="1133135" y="4675277"/>
            <a:ext cx="10147013" cy="1200329"/>
          </a:xfrm>
          <a:prstGeom prst="rect">
            <a:avLst/>
          </a:prstGeom>
          <a:noFill/>
        </p:spPr>
        <p:txBody>
          <a:bodyPr wrap="square">
            <a:spAutoFit/>
          </a:bodyPr>
          <a:lstStyle/>
          <a:p>
            <a:pPr algn="just"/>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3. ISO 22391 - </a:t>
            </a:r>
            <a:r>
              <a:rPr lang="ro-RO" b="1" i="1" dirty="0">
                <a:solidFill>
                  <a:schemeClr val="tx2"/>
                </a:solidFill>
                <a:latin typeface="Calibri" panose="020F0502020204030204" pitchFamily="34" charset="0"/>
                <a:ea typeface="Calibri" panose="020F0502020204030204" pitchFamily="34" charset="0"/>
                <a:cs typeface="Calibri" panose="020F0502020204030204" pitchFamily="34" charset="0"/>
              </a:rPr>
              <a:t>Sisteme de conducte din material plastic pentru alimentarea cu apă rece și caldă - Polipropilenă </a:t>
            </a:r>
            <a:r>
              <a:rPr lang="ro-RO" b="1" i="1" dirty="0" err="1">
                <a:solidFill>
                  <a:schemeClr val="tx2"/>
                </a:solidFill>
                <a:latin typeface="Calibri" panose="020F0502020204030204" pitchFamily="34" charset="0"/>
                <a:ea typeface="Calibri" panose="020F0502020204030204" pitchFamily="34" charset="0"/>
                <a:cs typeface="Calibri" panose="020F0502020204030204" pitchFamily="34" charset="0"/>
              </a:rPr>
              <a:t>random</a:t>
            </a:r>
            <a:r>
              <a:rPr lang="ro-RO" b="1" i="1" dirty="0">
                <a:solidFill>
                  <a:schemeClr val="tx2"/>
                </a:solidFill>
                <a:latin typeface="Calibri" panose="020F0502020204030204" pitchFamily="34" charset="0"/>
                <a:ea typeface="Calibri" panose="020F0502020204030204" pitchFamily="34" charset="0"/>
                <a:cs typeface="Calibri" panose="020F0502020204030204" pitchFamily="34" charset="0"/>
              </a:rPr>
              <a:t> copolimer (PPR)</a:t>
            </a:r>
            <a:endParaRPr lang="ro-RO" b="1"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algn="just">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Definește criterii pentru performanță termică, presiune, compatibilitate cu fitinguri și cerințele de îmbinare pentru asigurarea durabilității conductei.</a:t>
            </a:r>
          </a:p>
        </p:txBody>
      </p:sp>
      <p:sp>
        <p:nvSpPr>
          <p:cNvPr id="10" name="Substituent subsol 6">
            <a:extLst>
              <a:ext uri="{FF2B5EF4-FFF2-40B4-BE49-F238E27FC236}">
                <a16:creationId xmlns:a16="http://schemas.microsoft.com/office/drawing/2014/main" id="{EBC6F2C7-EE83-076F-62F6-4D00769F82E3}"/>
              </a:ext>
            </a:extLst>
          </p:cNvPr>
          <p:cNvSpPr>
            <a:spLocks noGrp="1"/>
          </p:cNvSpPr>
          <p:nvPr>
            <p:ph type="ftr" sz="quarter" idx="11"/>
          </p:nvPr>
        </p:nvSpPr>
        <p:spPr>
          <a:xfrm>
            <a:off x="1169961" y="5878720"/>
            <a:ext cx="1855342" cy="298800"/>
          </a:xfrm>
        </p:spPr>
        <p:txBody>
          <a:bodyPr rtlCol="0"/>
          <a:lstStyle/>
          <a:p>
            <a:pPr rtl="0"/>
            <a:r>
              <a:rPr lang="ro-RO" dirty="0"/>
              <a:t>Polipropilena</a:t>
            </a:r>
          </a:p>
        </p:txBody>
      </p:sp>
    </p:spTree>
    <p:extLst>
      <p:ext uri="{BB962C8B-B14F-4D97-AF65-F5344CB8AC3E}">
        <p14:creationId xmlns:p14="http://schemas.microsoft.com/office/powerpoint/2010/main" val="406081127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85AC0-A8A6-18E8-424A-CB31F04352E1}"/>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29530C17-8694-71E5-F8F5-5818BCFA9D5D}"/>
              </a:ext>
            </a:extLst>
          </p:cNvPr>
          <p:cNvSpPr>
            <a:spLocks noGrp="1"/>
          </p:cNvSpPr>
          <p:nvPr>
            <p:ph type="dt" sz="half" idx="10"/>
          </p:nvPr>
        </p:nvSpPr>
        <p:spPr/>
        <p:txBody>
          <a:bodyPr rtlCol="0"/>
          <a:lstStyle/>
          <a:p>
            <a:pPr rtl="0"/>
            <a:r>
              <a:rPr lang="ro-RO" dirty="0"/>
              <a:t>05.11.2025</a:t>
            </a:r>
          </a:p>
        </p:txBody>
      </p:sp>
      <p:sp>
        <p:nvSpPr>
          <p:cNvPr id="8" name="Substituent număr diapozitiv 7">
            <a:extLst>
              <a:ext uri="{FF2B5EF4-FFF2-40B4-BE49-F238E27FC236}">
                <a16:creationId xmlns:a16="http://schemas.microsoft.com/office/drawing/2014/main" id="{D98244BB-F691-0E3B-3A12-E0E3B6351738}"/>
              </a:ext>
            </a:extLst>
          </p:cNvPr>
          <p:cNvSpPr>
            <a:spLocks noGrp="1"/>
          </p:cNvSpPr>
          <p:nvPr>
            <p:ph type="sldNum" sz="quarter" idx="12"/>
          </p:nvPr>
        </p:nvSpPr>
        <p:spPr/>
        <p:txBody>
          <a:bodyPr rtlCol="0"/>
          <a:lstStyle/>
          <a:p>
            <a:pPr rtl="0"/>
            <a:fld id="{8D581BC7-E183-40DB-AC97-C19EA4EB8894}" type="slidenum">
              <a:rPr lang="ro-RO" smtClean="0"/>
              <a:pPr rtl="0"/>
              <a:t>16</a:t>
            </a:fld>
            <a:endParaRPr lang="ro-RO" dirty="0"/>
          </a:p>
        </p:txBody>
      </p:sp>
      <p:sp>
        <p:nvSpPr>
          <p:cNvPr id="7" name="CasetăText 6">
            <a:extLst>
              <a:ext uri="{FF2B5EF4-FFF2-40B4-BE49-F238E27FC236}">
                <a16:creationId xmlns:a16="http://schemas.microsoft.com/office/drawing/2014/main" id="{396DCEB7-ABE9-B988-2D4B-97623E457F13}"/>
              </a:ext>
            </a:extLst>
          </p:cNvPr>
          <p:cNvSpPr txBox="1"/>
          <p:nvPr/>
        </p:nvSpPr>
        <p:spPr>
          <a:xfrm>
            <a:off x="1169961" y="680480"/>
            <a:ext cx="10183839" cy="4611199"/>
          </a:xfrm>
          <a:prstGeom prst="rect">
            <a:avLst/>
          </a:prstGeom>
          <a:noFill/>
        </p:spPr>
        <p:txBody>
          <a:bodyPr wrap="square">
            <a:spAutoFit/>
          </a:bodyPr>
          <a:lstStyle/>
          <a:p>
            <a:pPr algn="just">
              <a:lnSpc>
                <a:spcPct val="150000"/>
              </a:lnSpc>
            </a:pP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4. EN ISO 3126 - </a:t>
            </a:r>
            <a:r>
              <a:rPr lang="ro-RO" b="1" i="1" dirty="0">
                <a:solidFill>
                  <a:schemeClr val="tx2"/>
                </a:solidFill>
                <a:latin typeface="Calibri" panose="020F0502020204030204" pitchFamily="34" charset="0"/>
                <a:ea typeface="Calibri" panose="020F0502020204030204" pitchFamily="34" charset="0"/>
                <a:cs typeface="Calibri" panose="020F0502020204030204" pitchFamily="34" charset="0"/>
              </a:rPr>
              <a:t>Materiale plastice - Determinarea dimensiunilor conductelor</a:t>
            </a:r>
            <a:endParaRPr lang="ro-RO" b="1"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algn="just">
              <a:lnSpc>
                <a:spcPct val="150000"/>
              </a:lnSpc>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Specifică metodele de măsurare a dimensiunilor conductelor din materiale plastice, inclusiv diametrul exterior și grosimea peretelui, pentru asigurarea consistenței și a conformității cu specificațiile standard.</a:t>
            </a:r>
          </a:p>
          <a:p>
            <a:pPr algn="just">
              <a:lnSpc>
                <a:spcPct val="150000"/>
              </a:lnSpc>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Asigură acuratețea dimensiunilor conductelor din PPR, ceea ce facilitează interschimbabilitatea produselor între producători și instalarea corectă.</a:t>
            </a:r>
          </a:p>
          <a:p>
            <a:pPr algn="just">
              <a:lnSpc>
                <a:spcPct val="150000"/>
              </a:lnSpc>
              <a:buFont typeface="Arial" panose="020B0604020202020204" pitchFamily="34" charset="0"/>
              <a:buChar char="•"/>
            </a:pPr>
            <a:endParaRPr lang="ro-RO" dirty="0">
              <a:latin typeface="Calibri" panose="020F0502020204030204" pitchFamily="34" charset="0"/>
              <a:ea typeface="Calibri" panose="020F0502020204030204" pitchFamily="34" charset="0"/>
              <a:cs typeface="Calibri" panose="020F0502020204030204" pitchFamily="34" charset="0"/>
            </a:endParaRPr>
          </a:p>
          <a:p>
            <a:pPr algn="just">
              <a:lnSpc>
                <a:spcPct val="150000"/>
              </a:lnSpc>
            </a:pP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5. ISO 9080 - </a:t>
            </a:r>
            <a:r>
              <a:rPr lang="ro-RO" b="1" i="1" dirty="0">
                <a:solidFill>
                  <a:schemeClr val="tx2"/>
                </a:solidFill>
                <a:latin typeface="Calibri" panose="020F0502020204030204" pitchFamily="34" charset="0"/>
                <a:ea typeface="Calibri" panose="020F0502020204030204" pitchFamily="34" charset="0"/>
                <a:cs typeface="Calibri" panose="020F0502020204030204" pitchFamily="34" charset="0"/>
              </a:rPr>
              <a:t>Evaluarea duratei de viață pe termen lung a conductelor sub presiune</a:t>
            </a:r>
            <a:endParaRPr lang="ro-RO" b="1"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algn="just">
              <a:lnSpc>
                <a:spcPct val="150000"/>
              </a:lnSpc>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Acest standard definește metodele de testare pentru evaluarea duratei de viață a conductelor din PPR sub presiune.</a:t>
            </a:r>
          </a:p>
          <a:p>
            <a:pPr algn="just">
              <a:lnSpc>
                <a:spcPct val="150000"/>
              </a:lnSpc>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Ajută la estimarea durabilității conductelor din PPR în funcție de presiune și temperatură, oferind date pentru evaluarea duratei de viață proiectate a conductelor în condiții normale de operare.</a:t>
            </a:r>
          </a:p>
        </p:txBody>
      </p:sp>
      <p:sp>
        <p:nvSpPr>
          <p:cNvPr id="10" name="Substituent subsol 6">
            <a:extLst>
              <a:ext uri="{FF2B5EF4-FFF2-40B4-BE49-F238E27FC236}">
                <a16:creationId xmlns:a16="http://schemas.microsoft.com/office/drawing/2014/main" id="{27A99631-09A3-C399-1FBF-77FD7B883BF6}"/>
              </a:ext>
            </a:extLst>
          </p:cNvPr>
          <p:cNvSpPr>
            <a:spLocks noGrp="1"/>
          </p:cNvSpPr>
          <p:nvPr>
            <p:ph type="ftr" sz="quarter" idx="11"/>
          </p:nvPr>
        </p:nvSpPr>
        <p:spPr>
          <a:xfrm>
            <a:off x="1169961" y="5878720"/>
            <a:ext cx="1855342" cy="298800"/>
          </a:xfrm>
        </p:spPr>
        <p:txBody>
          <a:bodyPr rtlCol="0"/>
          <a:lstStyle/>
          <a:p>
            <a:pPr rtl="0"/>
            <a:r>
              <a:rPr lang="ro-RO" dirty="0"/>
              <a:t>Polipropilena</a:t>
            </a:r>
          </a:p>
        </p:txBody>
      </p:sp>
    </p:spTree>
    <p:extLst>
      <p:ext uri="{BB962C8B-B14F-4D97-AF65-F5344CB8AC3E}">
        <p14:creationId xmlns:p14="http://schemas.microsoft.com/office/powerpoint/2010/main" val="98949598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661BD-F719-BD66-64C8-04DF13A775D5}"/>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F6B6401E-44FF-A0B7-7B09-C510E52F7F1D}"/>
              </a:ext>
            </a:extLst>
          </p:cNvPr>
          <p:cNvSpPr>
            <a:spLocks noGrp="1"/>
          </p:cNvSpPr>
          <p:nvPr>
            <p:ph type="dt" sz="half" idx="10"/>
          </p:nvPr>
        </p:nvSpPr>
        <p:spPr/>
        <p:txBody>
          <a:bodyPr rtlCol="0"/>
          <a:lstStyle/>
          <a:p>
            <a:pPr rtl="0"/>
            <a:r>
              <a:rPr lang="ro-RO" dirty="0"/>
              <a:t>05.11.2025</a:t>
            </a:r>
          </a:p>
        </p:txBody>
      </p:sp>
      <p:sp>
        <p:nvSpPr>
          <p:cNvPr id="8" name="Substituent număr diapozitiv 7">
            <a:extLst>
              <a:ext uri="{FF2B5EF4-FFF2-40B4-BE49-F238E27FC236}">
                <a16:creationId xmlns:a16="http://schemas.microsoft.com/office/drawing/2014/main" id="{5D0B5174-224B-E63E-B43E-003F60C7E22B}"/>
              </a:ext>
            </a:extLst>
          </p:cNvPr>
          <p:cNvSpPr>
            <a:spLocks noGrp="1"/>
          </p:cNvSpPr>
          <p:nvPr>
            <p:ph type="sldNum" sz="quarter" idx="12"/>
          </p:nvPr>
        </p:nvSpPr>
        <p:spPr/>
        <p:txBody>
          <a:bodyPr rtlCol="0"/>
          <a:lstStyle/>
          <a:p>
            <a:pPr rtl="0"/>
            <a:fld id="{8D581BC7-E183-40DB-AC97-C19EA4EB8894}" type="slidenum">
              <a:rPr lang="ro-RO" smtClean="0"/>
              <a:pPr rtl="0"/>
              <a:t>17</a:t>
            </a:fld>
            <a:endParaRPr lang="ro-RO" dirty="0"/>
          </a:p>
        </p:txBody>
      </p:sp>
      <p:sp>
        <p:nvSpPr>
          <p:cNvPr id="4" name="CasetăText 3">
            <a:extLst>
              <a:ext uri="{FF2B5EF4-FFF2-40B4-BE49-F238E27FC236}">
                <a16:creationId xmlns:a16="http://schemas.microsoft.com/office/drawing/2014/main" id="{DC4B93AA-6783-9622-2352-0E398A80D683}"/>
              </a:ext>
            </a:extLst>
          </p:cNvPr>
          <p:cNvSpPr txBox="1"/>
          <p:nvPr/>
        </p:nvSpPr>
        <p:spPr>
          <a:xfrm>
            <a:off x="1133135" y="495634"/>
            <a:ext cx="10108659" cy="5026697"/>
          </a:xfrm>
          <a:prstGeom prst="rect">
            <a:avLst/>
          </a:prstGeom>
          <a:noFill/>
        </p:spPr>
        <p:txBody>
          <a:bodyPr wrap="square">
            <a:spAutoFit/>
          </a:bodyPr>
          <a:lstStyle/>
          <a:p>
            <a:pPr algn="just">
              <a:lnSpc>
                <a:spcPct val="150000"/>
              </a:lnSpc>
            </a:pP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EN ISO 7686 - </a:t>
            </a:r>
            <a:r>
              <a:rPr lang="ro-RO" b="1" i="1" dirty="0" err="1">
                <a:solidFill>
                  <a:schemeClr val="tx2"/>
                </a:solidFill>
                <a:latin typeface="Calibri" panose="020F0502020204030204" pitchFamily="34" charset="0"/>
                <a:ea typeface="Calibri" panose="020F0502020204030204" pitchFamily="34" charset="0"/>
                <a:cs typeface="Calibri" panose="020F0502020204030204" pitchFamily="34" charset="0"/>
              </a:rPr>
              <a:t>Determination</a:t>
            </a:r>
            <a:r>
              <a:rPr lang="ro-RO" b="1" i="1" dirty="0">
                <a:solidFill>
                  <a:schemeClr val="tx2"/>
                </a:solidFill>
                <a:latin typeface="Calibri" panose="020F0502020204030204" pitchFamily="34" charset="0"/>
                <a:ea typeface="Calibri" panose="020F0502020204030204" pitchFamily="34" charset="0"/>
                <a:cs typeface="Calibri" panose="020F0502020204030204" pitchFamily="34" charset="0"/>
              </a:rPr>
              <a:t> of </a:t>
            </a:r>
            <a:r>
              <a:rPr lang="ro-RO" b="1" i="1" dirty="0" err="1">
                <a:solidFill>
                  <a:schemeClr val="tx2"/>
                </a:solidFill>
                <a:latin typeface="Calibri" panose="020F0502020204030204" pitchFamily="34" charset="0"/>
                <a:ea typeface="Calibri" panose="020F0502020204030204" pitchFamily="34" charset="0"/>
                <a:cs typeface="Calibri" panose="020F0502020204030204" pitchFamily="34" charset="0"/>
              </a:rPr>
              <a:t>opacity</a:t>
            </a:r>
            <a:r>
              <a:rPr lang="ro-RO" b="1" i="1" dirty="0">
                <a:solidFill>
                  <a:schemeClr val="tx2"/>
                </a:solidFill>
                <a:latin typeface="Calibri" panose="020F0502020204030204" pitchFamily="34" charset="0"/>
                <a:ea typeface="Calibri" panose="020F0502020204030204" pitchFamily="34" charset="0"/>
                <a:cs typeface="Calibri" panose="020F0502020204030204" pitchFamily="34" charset="0"/>
              </a:rPr>
              <a:t> of </a:t>
            </a:r>
            <a:r>
              <a:rPr lang="ro-RO" b="1" i="1" dirty="0" err="1">
                <a:solidFill>
                  <a:schemeClr val="tx2"/>
                </a:solidFill>
                <a:latin typeface="Calibri" panose="020F0502020204030204" pitchFamily="34" charset="0"/>
                <a:ea typeface="Calibri" panose="020F0502020204030204" pitchFamily="34" charset="0"/>
                <a:cs typeface="Calibri" panose="020F0502020204030204" pitchFamily="34" charset="0"/>
              </a:rPr>
              <a:t>plastics</a:t>
            </a:r>
            <a:endParaRPr lang="ro-RO" b="1"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algn="just">
              <a:lnSpc>
                <a:spcPct val="150000"/>
              </a:lnSpc>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Aplicațiile pentru apă potabilă necesită adesea testarea opacității conductelor pentru a preveni formarea algelor în condiții de expunere la lumină.</a:t>
            </a:r>
          </a:p>
          <a:p>
            <a:pPr algn="just">
              <a:lnSpc>
                <a:spcPct val="150000"/>
              </a:lnSpc>
              <a:buFont typeface="Arial" panose="020B0604020202020204" pitchFamily="34" charset="0"/>
              <a:buChar char="•"/>
            </a:pPr>
            <a:r>
              <a:rPr lang="ro-RO" dirty="0">
                <a:latin typeface="Calibri" panose="020F0502020204030204" pitchFamily="34" charset="0"/>
                <a:ea typeface="Calibri" panose="020F0502020204030204" pitchFamily="34" charset="0"/>
                <a:cs typeface="Calibri" panose="020F0502020204030204" pitchFamily="34" charset="0"/>
              </a:rPr>
              <a:t>Acest standard este aplicabil în special conductelor PPR folosite la transportul apei potabile și în instalațiile de apă caldă, deoarece opacitatea asigură protecție împotriva creșterii microbiene.</a:t>
            </a:r>
          </a:p>
          <a:p>
            <a:pPr algn="just">
              <a:lnSpc>
                <a:spcPct val="150000"/>
              </a:lnSpc>
              <a:buFont typeface="Arial" panose="020B0604020202020204" pitchFamily="34" charset="0"/>
              <a:buChar char="•"/>
            </a:pPr>
            <a:endParaRPr lang="ro-RO" dirty="0">
              <a:latin typeface="Calibri" panose="020F0502020204030204" pitchFamily="34" charset="0"/>
              <a:ea typeface="Calibri" panose="020F0502020204030204" pitchFamily="34" charset="0"/>
              <a:cs typeface="Calibri" panose="020F0502020204030204" pitchFamily="34" charset="0"/>
            </a:endParaRPr>
          </a:p>
          <a:p>
            <a:pPr algn="just">
              <a:lnSpc>
                <a:spcPct val="150000"/>
              </a:lnSpc>
            </a:pPr>
            <a:r>
              <a:rPr lang="ro-RO" b="1" u="sng" dirty="0">
                <a:solidFill>
                  <a:schemeClr val="bg2"/>
                </a:solidFill>
                <a:latin typeface="Calibri" panose="020F0502020204030204" pitchFamily="34" charset="0"/>
                <a:ea typeface="Calibri" panose="020F0502020204030204" pitchFamily="34" charset="0"/>
                <a:cs typeface="Calibri" panose="020F0502020204030204" pitchFamily="34" charset="0"/>
              </a:rPr>
              <a:t>Aplicații și Utilizări</a:t>
            </a:r>
          </a:p>
          <a:p>
            <a:pPr algn="just">
              <a:lnSpc>
                <a:spcPct val="150000"/>
              </a:lnSpc>
            </a:pP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Standardele asigură că </a:t>
            </a:r>
            <a:r>
              <a:rPr lang="en-US" dirty="0" err="1">
                <a:solidFill>
                  <a:schemeClr val="tx2"/>
                </a:solidFill>
                <a:latin typeface="Calibri" panose="020F0502020204030204" pitchFamily="34" charset="0"/>
                <a:ea typeface="Calibri" panose="020F0502020204030204" pitchFamily="34" charset="0"/>
                <a:cs typeface="Calibri" panose="020F0502020204030204" pitchFamily="34" charset="0"/>
              </a:rPr>
              <a:t>aceste</a:t>
            </a:r>
            <a:r>
              <a:rPr lang="en-US"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conductele din PPR</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a:t>
            </a:r>
          </a:p>
          <a:p>
            <a:pPr algn="just">
              <a:lnSpc>
                <a:spcPct val="150000"/>
              </a:lnSpc>
              <a:buFont typeface="Arial" panose="020B0604020202020204" pitchFamily="34" charset="0"/>
              <a:buChar char="•"/>
            </a:pP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Rezistă la temperaturi ridicate, fiind potrivite pentru transportul apei calde.</a:t>
            </a:r>
          </a:p>
          <a:p>
            <a:pPr algn="just">
              <a:lnSpc>
                <a:spcPct val="150000"/>
              </a:lnSpc>
              <a:buFont typeface="Arial" panose="020B0604020202020204" pitchFamily="34" charset="0"/>
              <a:buChar char="•"/>
            </a:pP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Au stabilitate dimensională și rezistență mecanică necesare pentru a fi utilizate atât în rețele de apă rece, cât și caldă.</a:t>
            </a:r>
          </a:p>
          <a:p>
            <a:pPr algn="just">
              <a:lnSpc>
                <a:spcPct val="150000"/>
              </a:lnSpc>
              <a:buFont typeface="Arial" panose="020B0604020202020204" pitchFamily="34" charset="0"/>
              <a:buChar char="•"/>
            </a:pP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Pot rezista la presiuni interne ridicate, fiind adecvate pentru diverse aplicații rezidențiale și comerciale.</a:t>
            </a:r>
          </a:p>
        </p:txBody>
      </p:sp>
      <p:sp>
        <p:nvSpPr>
          <p:cNvPr id="5" name="Substituent subsol 6">
            <a:extLst>
              <a:ext uri="{FF2B5EF4-FFF2-40B4-BE49-F238E27FC236}">
                <a16:creationId xmlns:a16="http://schemas.microsoft.com/office/drawing/2014/main" id="{282586C6-CEDC-E8C3-FB8B-E74388C5E77A}"/>
              </a:ext>
            </a:extLst>
          </p:cNvPr>
          <p:cNvSpPr>
            <a:spLocks noGrp="1"/>
          </p:cNvSpPr>
          <p:nvPr>
            <p:ph type="ftr" sz="quarter" idx="11"/>
          </p:nvPr>
        </p:nvSpPr>
        <p:spPr>
          <a:xfrm>
            <a:off x="1169961" y="5878720"/>
            <a:ext cx="1855342" cy="298800"/>
          </a:xfrm>
        </p:spPr>
        <p:txBody>
          <a:bodyPr rtlCol="0"/>
          <a:lstStyle/>
          <a:p>
            <a:pPr rtl="0"/>
            <a:r>
              <a:rPr lang="ro-RO" dirty="0"/>
              <a:t>Polipropilena</a:t>
            </a:r>
          </a:p>
        </p:txBody>
      </p:sp>
    </p:spTree>
    <p:extLst>
      <p:ext uri="{BB962C8B-B14F-4D97-AF65-F5344CB8AC3E}">
        <p14:creationId xmlns:p14="http://schemas.microsoft.com/office/powerpoint/2010/main" val="48498970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6AEFC-C16A-8DB3-53C3-5C201502F9DA}"/>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2A42CFB9-2742-A379-3A41-F537F360F040}"/>
              </a:ext>
            </a:extLst>
          </p:cNvPr>
          <p:cNvSpPr>
            <a:spLocks noGrp="1"/>
          </p:cNvSpPr>
          <p:nvPr>
            <p:ph type="dt" sz="half" idx="10"/>
          </p:nvPr>
        </p:nvSpPr>
        <p:spPr/>
        <p:txBody>
          <a:bodyPr rtlCol="0"/>
          <a:lstStyle/>
          <a:p>
            <a:pPr rtl="0"/>
            <a:r>
              <a:rPr lang="ro-RO" dirty="0"/>
              <a:t>05.11.2025</a:t>
            </a:r>
          </a:p>
        </p:txBody>
      </p:sp>
      <p:sp>
        <p:nvSpPr>
          <p:cNvPr id="8" name="Substituent număr diapozitiv 7">
            <a:extLst>
              <a:ext uri="{FF2B5EF4-FFF2-40B4-BE49-F238E27FC236}">
                <a16:creationId xmlns:a16="http://schemas.microsoft.com/office/drawing/2014/main" id="{01B7C2A0-81B0-FDAC-F919-6E08AFB50492}"/>
              </a:ext>
            </a:extLst>
          </p:cNvPr>
          <p:cNvSpPr>
            <a:spLocks noGrp="1"/>
          </p:cNvSpPr>
          <p:nvPr>
            <p:ph type="sldNum" sz="quarter" idx="12"/>
          </p:nvPr>
        </p:nvSpPr>
        <p:spPr/>
        <p:txBody>
          <a:bodyPr rtlCol="0"/>
          <a:lstStyle/>
          <a:p>
            <a:pPr rtl="0"/>
            <a:fld id="{8D581BC7-E183-40DB-AC97-C19EA4EB8894}" type="slidenum">
              <a:rPr lang="ro-RO" smtClean="0"/>
              <a:pPr rtl="0"/>
              <a:t>18</a:t>
            </a:fld>
            <a:endParaRPr lang="ro-RO" dirty="0"/>
          </a:p>
        </p:txBody>
      </p:sp>
      <p:sp>
        <p:nvSpPr>
          <p:cNvPr id="13" name="CasetăText 12">
            <a:extLst>
              <a:ext uri="{FF2B5EF4-FFF2-40B4-BE49-F238E27FC236}">
                <a16:creationId xmlns:a16="http://schemas.microsoft.com/office/drawing/2014/main" id="{6EB164C5-4EF3-B202-FEF9-5966AA22B189}"/>
              </a:ext>
            </a:extLst>
          </p:cNvPr>
          <p:cNvSpPr txBox="1"/>
          <p:nvPr/>
        </p:nvSpPr>
        <p:spPr>
          <a:xfrm>
            <a:off x="571160" y="543430"/>
            <a:ext cx="2915733" cy="5232202"/>
          </a:xfrm>
          <a:prstGeom prst="rect">
            <a:avLst/>
          </a:prstGeom>
          <a:noFill/>
        </p:spPr>
        <p:txBody>
          <a:bodyPr wrap="square">
            <a:spAutoFit/>
          </a:bodyPr>
          <a:lstStyle/>
          <a:p>
            <a:pPr algn="just"/>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3</a:t>
            </a:r>
            <a:r>
              <a:rPr lang="en-US" b="1" dirty="0">
                <a:solidFill>
                  <a:schemeClr val="bg2"/>
                </a:solidFill>
                <a:latin typeface="Calibri" panose="020F0502020204030204" pitchFamily="34" charset="0"/>
                <a:ea typeface="Calibri" panose="020F0502020204030204" pitchFamily="34" charset="0"/>
                <a:cs typeface="Calibri" panose="020F0502020204030204" pitchFamily="34" charset="0"/>
              </a:rPr>
              <a:t>. </a:t>
            </a:r>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Conducte din policlorură de vinil (PVC)</a:t>
            </a:r>
          </a:p>
          <a:p>
            <a:pPr algn="just"/>
            <a:endParaRPr lang="ro-RO" sz="1000" dirty="0">
              <a:latin typeface="Calibri" panose="020F0502020204030204" pitchFamily="34" charset="0"/>
              <a:ea typeface="Calibri" panose="020F0502020204030204" pitchFamily="34" charset="0"/>
              <a:cs typeface="Calibri" panose="020F0502020204030204" pitchFamily="34" charset="0"/>
            </a:endParaRPr>
          </a:p>
          <a:p>
            <a:pPr algn="just"/>
            <a:r>
              <a:rPr lang="ro-RO" b="1" dirty="0">
                <a:latin typeface="Calibri" panose="020F0502020204030204" pitchFamily="34" charset="0"/>
                <a:ea typeface="Calibri" panose="020F0502020204030204" pitchFamily="34" charset="0"/>
                <a:cs typeface="Calibri" panose="020F0502020204030204" pitchFamily="34" charset="0"/>
              </a:rPr>
              <a:t>Policlorura de vinil este un polimer termoplastic obținut prin polimerizarea clorurii de vinil. Este rigid și durabil, rezistent la acțiunea substanțelor chimice și la coroziune, ceea ce îl face ideal pentru conductele de canalizare, apă rece și diverse aplicații industriale. PVC-ul este adesea folosit în variantele PVC-U (PVC </a:t>
            </a:r>
            <a:r>
              <a:rPr lang="ro-RO" b="1" dirty="0" err="1">
                <a:latin typeface="Calibri" panose="020F0502020204030204" pitchFamily="34" charset="0"/>
                <a:ea typeface="Calibri" panose="020F0502020204030204" pitchFamily="34" charset="0"/>
                <a:cs typeface="Calibri" panose="020F0502020204030204" pitchFamily="34" charset="0"/>
              </a:rPr>
              <a:t>neplastifiat</a:t>
            </a:r>
            <a:r>
              <a:rPr lang="ro-RO" b="1" dirty="0">
                <a:latin typeface="Calibri" panose="020F0502020204030204" pitchFamily="34" charset="0"/>
                <a:ea typeface="Calibri" panose="020F0502020204030204" pitchFamily="34" charset="0"/>
                <a:cs typeface="Calibri" panose="020F0502020204030204" pitchFamily="34" charset="0"/>
              </a:rPr>
              <a:t>) și CPVC (PVC clorurat), CPVC-</a:t>
            </a:r>
            <a:r>
              <a:rPr lang="ro-RO" b="1" dirty="0" err="1">
                <a:latin typeface="Calibri" panose="020F0502020204030204" pitchFamily="34" charset="0"/>
                <a:ea typeface="Calibri" panose="020F0502020204030204" pitchFamily="34" charset="0"/>
                <a:cs typeface="Calibri" panose="020F0502020204030204" pitchFamily="34" charset="0"/>
              </a:rPr>
              <a:t>ul</a:t>
            </a:r>
            <a:r>
              <a:rPr lang="ro-RO" b="1" dirty="0">
                <a:latin typeface="Calibri" panose="020F0502020204030204" pitchFamily="34" charset="0"/>
                <a:ea typeface="Calibri" panose="020F0502020204030204" pitchFamily="34" charset="0"/>
                <a:cs typeface="Calibri" panose="020F0502020204030204" pitchFamily="34" charset="0"/>
              </a:rPr>
              <a:t> fiind mai rezistent la temperaturi înalte.</a:t>
            </a:r>
            <a:endParaRPr lang="ro-RO" dirty="0">
              <a:latin typeface="Calibri" panose="020F0502020204030204" pitchFamily="34" charset="0"/>
              <a:ea typeface="Calibri" panose="020F0502020204030204" pitchFamily="34" charset="0"/>
              <a:cs typeface="Calibri" panose="020F0502020204030204" pitchFamily="34" charset="0"/>
            </a:endParaRPr>
          </a:p>
        </p:txBody>
      </p:sp>
      <p:sp>
        <p:nvSpPr>
          <p:cNvPr id="18" name="CasetăText 17">
            <a:extLst>
              <a:ext uri="{FF2B5EF4-FFF2-40B4-BE49-F238E27FC236}">
                <a16:creationId xmlns:a16="http://schemas.microsoft.com/office/drawing/2014/main" id="{6BDC438C-2867-0D03-C08F-15BD80DDE04D}"/>
              </a:ext>
            </a:extLst>
          </p:cNvPr>
          <p:cNvSpPr txBox="1"/>
          <p:nvPr/>
        </p:nvSpPr>
        <p:spPr>
          <a:xfrm>
            <a:off x="3965946" y="3152881"/>
            <a:ext cx="3503748"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5 Conducte din PVC pentru montaj în exterior [</a:t>
            </a:r>
            <a:r>
              <a:rPr lang="ro-RO" b="1" dirty="0">
                <a:solidFill>
                  <a:schemeClr val="bg2"/>
                </a:solidFill>
                <a:ea typeface="Calibri" panose="020F0502020204030204" pitchFamily="34" charset="0"/>
                <a:cs typeface="Calibri" panose="020F0502020204030204" pitchFamily="34" charset="0"/>
                <a:hlinkClick r:id="rId3"/>
              </a:rPr>
              <a:t>teraplast.ro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2" name="Substituent subsol 6">
            <a:extLst>
              <a:ext uri="{FF2B5EF4-FFF2-40B4-BE49-F238E27FC236}">
                <a16:creationId xmlns:a16="http://schemas.microsoft.com/office/drawing/2014/main" id="{658C80B4-A03F-612A-0317-1659FFA53A3D}"/>
              </a:ext>
            </a:extLst>
          </p:cNvPr>
          <p:cNvSpPr>
            <a:spLocks noGrp="1"/>
          </p:cNvSpPr>
          <p:nvPr>
            <p:ph type="ftr" sz="quarter" idx="11"/>
          </p:nvPr>
        </p:nvSpPr>
        <p:spPr>
          <a:xfrm>
            <a:off x="1169961" y="5878720"/>
            <a:ext cx="1855342" cy="298800"/>
          </a:xfrm>
        </p:spPr>
        <p:txBody>
          <a:bodyPr rtlCol="0"/>
          <a:lstStyle/>
          <a:p>
            <a:pPr rtl="0"/>
            <a:r>
              <a:rPr lang="ro-RO" dirty="0"/>
              <a:t>Policlorura de vinil</a:t>
            </a:r>
          </a:p>
        </p:txBody>
      </p:sp>
      <p:pic>
        <p:nvPicPr>
          <p:cNvPr id="3" name="Picture 2" descr="Pipes and fittings for internal sewers - TeraPlast">
            <a:extLst>
              <a:ext uri="{FF2B5EF4-FFF2-40B4-BE49-F238E27FC236}">
                <a16:creationId xmlns:a16="http://schemas.microsoft.com/office/drawing/2014/main" id="{548AD9A4-7A13-593B-D69B-AFD7A80EBA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9198" y="375645"/>
            <a:ext cx="3737245" cy="27626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52" name="Picture 4" descr="How to Start Business of PVC Pipes">
            <a:extLst>
              <a:ext uri="{FF2B5EF4-FFF2-40B4-BE49-F238E27FC236}">
                <a16:creationId xmlns:a16="http://schemas.microsoft.com/office/drawing/2014/main" id="{889D1824-75DB-4845-EF6C-4CE70D36BD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4749" y="375645"/>
            <a:ext cx="3686091" cy="27626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 name="CasetăText 3">
            <a:extLst>
              <a:ext uri="{FF2B5EF4-FFF2-40B4-BE49-F238E27FC236}">
                <a16:creationId xmlns:a16="http://schemas.microsoft.com/office/drawing/2014/main" id="{DE0C98E0-4B21-5AD6-2D77-4C336E6710E4}"/>
              </a:ext>
            </a:extLst>
          </p:cNvPr>
          <p:cNvSpPr txBox="1"/>
          <p:nvPr/>
        </p:nvSpPr>
        <p:spPr>
          <a:xfrm>
            <a:off x="8159895" y="3141265"/>
            <a:ext cx="3235798"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6 Conducte din PVC pentru montaj în interior [</a:t>
            </a:r>
            <a:r>
              <a:rPr lang="ro-RO" b="1" dirty="0">
                <a:solidFill>
                  <a:schemeClr val="bg2"/>
                </a:solidFill>
                <a:ea typeface="Calibri" panose="020F0502020204030204" pitchFamily="34" charset="0"/>
                <a:cs typeface="Calibri" panose="020F0502020204030204" pitchFamily="34" charset="0"/>
                <a:hlinkClick r:id="rId7"/>
              </a:rPr>
              <a:t>linkedin.com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endParaRPr lang="ro-RO" dirty="0">
              <a:solidFill>
                <a:schemeClr val="bg2"/>
              </a:solidFill>
            </a:endParaRPr>
          </a:p>
        </p:txBody>
      </p:sp>
      <p:pic>
        <p:nvPicPr>
          <p:cNvPr id="5" name="Imagine 4">
            <a:extLst>
              <a:ext uri="{FF2B5EF4-FFF2-40B4-BE49-F238E27FC236}">
                <a16:creationId xmlns:a16="http://schemas.microsoft.com/office/drawing/2014/main" id="{8F8F56E7-2181-2C50-5F46-A3D5D2F6E004}"/>
              </a:ext>
            </a:extLst>
          </p:cNvPr>
          <p:cNvPicPr>
            <a:picLocks noChangeAspect="1"/>
          </p:cNvPicPr>
          <p:nvPr/>
        </p:nvPicPr>
        <p:blipFill>
          <a:blip r:embed="rId8"/>
          <a:srcRect t="5407" b="23789"/>
          <a:stretch/>
        </p:blipFill>
        <p:spPr>
          <a:xfrm>
            <a:off x="5600498" y="3967816"/>
            <a:ext cx="1855342" cy="23353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CasetăText 6">
            <a:extLst>
              <a:ext uri="{FF2B5EF4-FFF2-40B4-BE49-F238E27FC236}">
                <a16:creationId xmlns:a16="http://schemas.microsoft.com/office/drawing/2014/main" id="{7924DEB2-8F6B-61D7-939C-21B1AC1BDC27}"/>
              </a:ext>
            </a:extLst>
          </p:cNvPr>
          <p:cNvSpPr txBox="1"/>
          <p:nvPr/>
        </p:nvSpPr>
        <p:spPr>
          <a:xfrm>
            <a:off x="3836416" y="4069136"/>
            <a:ext cx="1764082" cy="2031325"/>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7 Tuburi din PVC pentru protecția conductorilor la instalațiile electrice [</a:t>
            </a:r>
            <a:r>
              <a:rPr lang="ro-RO" b="1" dirty="0">
                <a:solidFill>
                  <a:schemeClr val="bg2"/>
                </a:solidFill>
                <a:ea typeface="Calibri" panose="020F0502020204030204" pitchFamily="34" charset="0"/>
                <a:cs typeface="Calibri" panose="020F0502020204030204" pitchFamily="34" charset="0"/>
                <a:hlinkClick r:id="rId9"/>
              </a:rPr>
              <a:t>powerlink.in</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endParaRPr lang="ro-RO" dirty="0">
              <a:solidFill>
                <a:schemeClr val="bg2"/>
              </a:solidFill>
            </a:endParaRPr>
          </a:p>
        </p:txBody>
      </p:sp>
      <p:pic>
        <p:nvPicPr>
          <p:cNvPr id="9" name="Imagine 8">
            <a:extLst>
              <a:ext uri="{FF2B5EF4-FFF2-40B4-BE49-F238E27FC236}">
                <a16:creationId xmlns:a16="http://schemas.microsoft.com/office/drawing/2014/main" id="{AB2DD0DD-0416-06C4-D082-EA23BCD2D386}"/>
              </a:ext>
            </a:extLst>
          </p:cNvPr>
          <p:cNvPicPr>
            <a:picLocks noChangeAspect="1"/>
          </p:cNvPicPr>
          <p:nvPr/>
        </p:nvPicPr>
        <p:blipFill>
          <a:blip r:embed="rId10"/>
          <a:srcRect t="15887" b="29220"/>
          <a:stretch/>
        </p:blipFill>
        <p:spPr>
          <a:xfrm>
            <a:off x="7784637" y="3967816"/>
            <a:ext cx="2393103" cy="23353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CasetăText 9">
            <a:extLst>
              <a:ext uri="{FF2B5EF4-FFF2-40B4-BE49-F238E27FC236}">
                <a16:creationId xmlns:a16="http://schemas.microsoft.com/office/drawing/2014/main" id="{62D47DCA-D748-87B9-9857-9F7CDA66288B}"/>
              </a:ext>
            </a:extLst>
          </p:cNvPr>
          <p:cNvSpPr txBox="1"/>
          <p:nvPr/>
        </p:nvSpPr>
        <p:spPr>
          <a:xfrm>
            <a:off x="10067861" y="4351685"/>
            <a:ext cx="1923469" cy="1477328"/>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8 Coturi din PVC pentru protecția conductorilor [</a:t>
            </a:r>
            <a:r>
              <a:rPr lang="ro-RO" b="1" dirty="0">
                <a:solidFill>
                  <a:schemeClr val="bg2"/>
                </a:solidFill>
                <a:ea typeface="Calibri" panose="020F0502020204030204" pitchFamily="34" charset="0"/>
                <a:cs typeface="Calibri" panose="020F0502020204030204" pitchFamily="34" charset="0"/>
                <a:hlinkClick r:id="rId11"/>
              </a:rPr>
              <a:t>powerlink.in</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endParaRPr lang="ro-RO" dirty="0">
              <a:solidFill>
                <a:schemeClr val="bg2"/>
              </a:solidFill>
            </a:endParaRPr>
          </a:p>
        </p:txBody>
      </p:sp>
    </p:spTree>
    <p:extLst>
      <p:ext uri="{BB962C8B-B14F-4D97-AF65-F5344CB8AC3E}">
        <p14:creationId xmlns:p14="http://schemas.microsoft.com/office/powerpoint/2010/main" val="278036514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stituent dată 3">
            <a:extLst>
              <a:ext uri="{FF2B5EF4-FFF2-40B4-BE49-F238E27FC236}">
                <a16:creationId xmlns:a16="http://schemas.microsoft.com/office/drawing/2014/main" id="{DAD41357-3F94-DF29-D9A4-D1BE41B7AA1A}"/>
              </a:ext>
            </a:extLst>
          </p:cNvPr>
          <p:cNvSpPr>
            <a:spLocks noGrp="1"/>
          </p:cNvSpPr>
          <p:nvPr>
            <p:ph type="dt" sz="half" idx="10"/>
          </p:nvPr>
        </p:nvSpPr>
        <p:spPr/>
        <p:txBody>
          <a:bodyPr/>
          <a:lstStyle/>
          <a:p>
            <a:r>
              <a:rPr lang="ro-RO" dirty="0"/>
              <a:t>05.11.2025</a:t>
            </a:r>
            <a:endParaRPr lang="ro-RO" noProof="0" dirty="0"/>
          </a:p>
        </p:txBody>
      </p:sp>
      <p:sp>
        <p:nvSpPr>
          <p:cNvPr id="6" name="Substituent număr diapozitiv 5">
            <a:extLst>
              <a:ext uri="{FF2B5EF4-FFF2-40B4-BE49-F238E27FC236}">
                <a16:creationId xmlns:a16="http://schemas.microsoft.com/office/drawing/2014/main" id="{2ACB4F9F-E216-7605-9ABF-B0DC8ECE54C0}"/>
              </a:ext>
            </a:extLst>
          </p:cNvPr>
          <p:cNvSpPr>
            <a:spLocks noGrp="1"/>
          </p:cNvSpPr>
          <p:nvPr>
            <p:ph type="sldNum" sz="quarter" idx="12"/>
          </p:nvPr>
        </p:nvSpPr>
        <p:spPr/>
        <p:txBody>
          <a:bodyPr/>
          <a:lstStyle/>
          <a:p>
            <a:fld id="{8D581BC7-E183-40DB-AC97-C19EA4EB8894}" type="slidenum">
              <a:rPr lang="ro-RO" noProof="0" smtClean="0"/>
              <a:pPr/>
              <a:t>19</a:t>
            </a:fld>
            <a:endParaRPr lang="ro-RO" noProof="0" dirty="0"/>
          </a:p>
        </p:txBody>
      </p:sp>
      <p:pic>
        <p:nvPicPr>
          <p:cNvPr id="3" name="Media online 2" title="The Manufacturing Process Unveiled | Creating Strong and Reliable PVC Pipes in the Factory">
            <a:hlinkClick r:id="" action="ppaction://media"/>
            <a:extLst>
              <a:ext uri="{FF2B5EF4-FFF2-40B4-BE49-F238E27FC236}">
                <a16:creationId xmlns:a16="http://schemas.microsoft.com/office/drawing/2014/main" id="{66C1074F-EEAE-CA10-DA96-5907EC1BBF38}"/>
              </a:ext>
            </a:extLst>
          </p:cNvPr>
          <p:cNvPicPr>
            <a:picLocks noRot="1" noChangeAspect="1"/>
          </p:cNvPicPr>
          <p:nvPr>
            <a:videoFile r:link="rId1"/>
          </p:nvPr>
        </p:nvPicPr>
        <p:blipFill>
          <a:blip r:embed="rId3"/>
          <a:stretch>
            <a:fillRect/>
          </a:stretch>
        </p:blipFill>
        <p:spPr>
          <a:xfrm>
            <a:off x="1286848" y="258395"/>
            <a:ext cx="9869105" cy="5571685"/>
          </a:xfrm>
          <a:prstGeom prst="rect">
            <a:avLst/>
          </a:prstGeom>
        </p:spPr>
      </p:pic>
      <p:sp>
        <p:nvSpPr>
          <p:cNvPr id="8" name="CasetăText 7">
            <a:extLst>
              <a:ext uri="{FF2B5EF4-FFF2-40B4-BE49-F238E27FC236}">
                <a16:creationId xmlns:a16="http://schemas.microsoft.com/office/drawing/2014/main" id="{4A2C7180-7C9C-8832-983C-10993F1798DA}"/>
              </a:ext>
            </a:extLst>
          </p:cNvPr>
          <p:cNvSpPr txBox="1"/>
          <p:nvPr/>
        </p:nvSpPr>
        <p:spPr>
          <a:xfrm>
            <a:off x="3178947" y="5832292"/>
            <a:ext cx="6028154"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Video 5 Procesul de fabricație al conductelor din PVC [</a:t>
            </a:r>
            <a:r>
              <a:rPr lang="ro-RO" b="1" dirty="0">
                <a:solidFill>
                  <a:schemeClr val="bg2"/>
                </a:solidFill>
                <a:ea typeface="Calibri" panose="020F0502020204030204" pitchFamily="34" charset="0"/>
                <a:cs typeface="Calibri" panose="020F0502020204030204" pitchFamily="34" charset="0"/>
                <a:hlinkClick r:id="rId4"/>
              </a:rPr>
              <a:t>www.youtube.com</a:t>
            </a:r>
            <a:r>
              <a:rPr lang="en-US" b="1" dirty="0">
                <a:solidFill>
                  <a:schemeClr val="bg2"/>
                </a:solidFill>
                <a:ea typeface="Calibri" panose="020F0502020204030204" pitchFamily="34" charset="0"/>
                <a:cs typeface="Calibri" panose="020F0502020204030204" pitchFamily="34" charset="0"/>
              </a:rPr>
              <a:t>]</a:t>
            </a:r>
            <a:endParaRPr lang="ro-RO" dirty="0">
              <a:solidFill>
                <a:schemeClr val="bg2"/>
              </a:solidFill>
            </a:endParaRPr>
          </a:p>
        </p:txBody>
      </p:sp>
      <p:sp>
        <p:nvSpPr>
          <p:cNvPr id="2" name="Substituent subsol 6">
            <a:extLst>
              <a:ext uri="{FF2B5EF4-FFF2-40B4-BE49-F238E27FC236}">
                <a16:creationId xmlns:a16="http://schemas.microsoft.com/office/drawing/2014/main" id="{C408EF74-F81B-DB04-B669-7076C25EBF5A}"/>
              </a:ext>
            </a:extLst>
          </p:cNvPr>
          <p:cNvSpPr>
            <a:spLocks noGrp="1"/>
          </p:cNvSpPr>
          <p:nvPr>
            <p:ph type="ftr" sz="quarter" idx="11"/>
          </p:nvPr>
        </p:nvSpPr>
        <p:spPr>
          <a:xfrm>
            <a:off x="1169961" y="5878720"/>
            <a:ext cx="1855342" cy="298800"/>
          </a:xfrm>
        </p:spPr>
        <p:txBody>
          <a:bodyPr rtlCol="0"/>
          <a:lstStyle/>
          <a:p>
            <a:pPr rtl="0"/>
            <a:r>
              <a:rPr lang="ro-RO" dirty="0"/>
              <a:t>Policlorura de vinil</a:t>
            </a:r>
          </a:p>
        </p:txBody>
      </p:sp>
    </p:spTree>
    <p:extLst>
      <p:ext uri="{BB962C8B-B14F-4D97-AF65-F5344CB8AC3E}">
        <p14:creationId xmlns:p14="http://schemas.microsoft.com/office/powerpoint/2010/main" val="393920018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ubstituent imagine 11" descr="Fundal abstract&#10;">
            <a:extLst>
              <a:ext uri="{FF2B5EF4-FFF2-40B4-BE49-F238E27FC236}">
                <a16:creationId xmlns:a16="http://schemas.microsoft.com/office/drawing/2014/main" id="{403E5740-1FF0-42AF-A459-70BE0BD24FDC}"/>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a:stretch/>
        </p:blipFill>
        <p:spPr/>
      </p:pic>
      <p:sp>
        <p:nvSpPr>
          <p:cNvPr id="2" name="Titlu 1">
            <a:extLst>
              <a:ext uri="{FF2B5EF4-FFF2-40B4-BE49-F238E27FC236}">
                <a16:creationId xmlns:a16="http://schemas.microsoft.com/office/drawing/2014/main" id="{EA4B7241-C2B7-4F61-A69C-236E16A5F62F}"/>
              </a:ext>
            </a:extLst>
          </p:cNvPr>
          <p:cNvSpPr>
            <a:spLocks noGrp="1"/>
          </p:cNvSpPr>
          <p:nvPr>
            <p:ph type="title"/>
          </p:nvPr>
        </p:nvSpPr>
        <p:spPr>
          <a:xfrm>
            <a:off x="6769767" y="2988234"/>
            <a:ext cx="4857456" cy="1192816"/>
          </a:xfrm>
        </p:spPr>
        <p:txBody>
          <a:bodyPr rtlCol="0"/>
          <a:lstStyle/>
          <a:p>
            <a:pPr rtl="0"/>
            <a:r>
              <a:rPr lang="ro-RO" sz="4000" dirty="0"/>
              <a:t>Conducte pentru instalații – mase plastice</a:t>
            </a:r>
          </a:p>
        </p:txBody>
      </p:sp>
      <p:sp>
        <p:nvSpPr>
          <p:cNvPr id="3" name="Subtitlu 2">
            <a:extLst>
              <a:ext uri="{FF2B5EF4-FFF2-40B4-BE49-F238E27FC236}">
                <a16:creationId xmlns:a16="http://schemas.microsoft.com/office/drawing/2014/main" id="{FDFD3B61-D7B5-4C7A-80FB-02A3436F88E1}"/>
              </a:ext>
            </a:extLst>
          </p:cNvPr>
          <p:cNvSpPr>
            <a:spLocks noGrp="1"/>
          </p:cNvSpPr>
          <p:nvPr>
            <p:ph type="subTitle" idx="1"/>
          </p:nvPr>
        </p:nvSpPr>
        <p:spPr>
          <a:xfrm>
            <a:off x="6769767" y="4468089"/>
            <a:ext cx="4618957" cy="590626"/>
          </a:xfrm>
        </p:spPr>
        <p:txBody>
          <a:bodyPr rtlCol="0"/>
          <a:lstStyle/>
          <a:p>
            <a:pPr rtl="0"/>
            <a:r>
              <a:rPr lang="ro-RO" dirty="0"/>
              <a:t>Curs 0</a:t>
            </a:r>
            <a:r>
              <a:rPr lang="en-US" dirty="0"/>
              <a:t>6</a:t>
            </a:r>
            <a:endParaRPr lang="ro-RO" dirty="0"/>
          </a:p>
        </p:txBody>
      </p:sp>
    </p:spTree>
    <p:extLst>
      <p:ext uri="{BB962C8B-B14F-4D97-AF65-F5344CB8AC3E}">
        <p14:creationId xmlns:p14="http://schemas.microsoft.com/office/powerpoint/2010/main" val="298223155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D6C69-B426-AB2A-A2FF-6413B549B958}"/>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E79F1E98-E488-9837-E540-B26EAA8C0F9E}"/>
              </a:ext>
            </a:extLst>
          </p:cNvPr>
          <p:cNvSpPr>
            <a:spLocks noGrp="1"/>
          </p:cNvSpPr>
          <p:nvPr>
            <p:ph type="dt" sz="half" idx="10"/>
          </p:nvPr>
        </p:nvSpPr>
        <p:spPr/>
        <p:txBody>
          <a:bodyPr rtlCol="0"/>
          <a:lstStyle/>
          <a:p>
            <a:pPr rtl="0"/>
            <a:r>
              <a:rPr lang="ro-RO" dirty="0"/>
              <a:t>05.11.2025</a:t>
            </a:r>
          </a:p>
        </p:txBody>
      </p:sp>
      <p:sp>
        <p:nvSpPr>
          <p:cNvPr id="8" name="Substituent număr diapozitiv 7">
            <a:extLst>
              <a:ext uri="{FF2B5EF4-FFF2-40B4-BE49-F238E27FC236}">
                <a16:creationId xmlns:a16="http://schemas.microsoft.com/office/drawing/2014/main" id="{2719175F-D3F0-2982-6CAF-E0F71A94EE86}"/>
              </a:ext>
            </a:extLst>
          </p:cNvPr>
          <p:cNvSpPr>
            <a:spLocks noGrp="1"/>
          </p:cNvSpPr>
          <p:nvPr>
            <p:ph type="sldNum" sz="quarter" idx="12"/>
          </p:nvPr>
        </p:nvSpPr>
        <p:spPr/>
        <p:txBody>
          <a:bodyPr rtlCol="0"/>
          <a:lstStyle/>
          <a:p>
            <a:pPr rtl="0"/>
            <a:fld id="{8D581BC7-E183-40DB-AC97-C19EA4EB8894}" type="slidenum">
              <a:rPr lang="ro-RO" smtClean="0"/>
              <a:pPr rtl="0"/>
              <a:t>20</a:t>
            </a:fld>
            <a:endParaRPr lang="ro-RO" dirty="0"/>
          </a:p>
        </p:txBody>
      </p:sp>
      <p:sp>
        <p:nvSpPr>
          <p:cNvPr id="13" name="CasetăText 12">
            <a:extLst>
              <a:ext uri="{FF2B5EF4-FFF2-40B4-BE49-F238E27FC236}">
                <a16:creationId xmlns:a16="http://schemas.microsoft.com/office/drawing/2014/main" id="{7AD770EA-B444-A3C0-D3B2-1D6A691A13F0}"/>
              </a:ext>
            </a:extLst>
          </p:cNvPr>
          <p:cNvSpPr txBox="1"/>
          <p:nvPr/>
        </p:nvSpPr>
        <p:spPr>
          <a:xfrm>
            <a:off x="690388" y="790580"/>
            <a:ext cx="2915733" cy="4678204"/>
          </a:xfrm>
          <a:prstGeom prst="rect">
            <a:avLst/>
          </a:prstGeom>
          <a:noFill/>
        </p:spPr>
        <p:txBody>
          <a:bodyPr wrap="square">
            <a:spAutoFit/>
          </a:bodyPr>
          <a:lstStyle/>
          <a:p>
            <a:pPr algn="just"/>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3</a:t>
            </a:r>
            <a:r>
              <a:rPr lang="en-US" b="1" dirty="0">
                <a:solidFill>
                  <a:schemeClr val="bg2"/>
                </a:solidFill>
                <a:latin typeface="Calibri" panose="020F0502020204030204" pitchFamily="34" charset="0"/>
                <a:ea typeface="Calibri" panose="020F0502020204030204" pitchFamily="34" charset="0"/>
                <a:cs typeface="Calibri" panose="020F0502020204030204" pitchFamily="34" charset="0"/>
              </a:rPr>
              <a:t>. </a:t>
            </a:r>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Conducte din polietilenă reticulată (PEX)</a:t>
            </a:r>
          </a:p>
          <a:p>
            <a:pPr algn="just"/>
            <a:endParaRPr lang="ro-RO" sz="1000" dirty="0">
              <a:latin typeface="Calibri" panose="020F0502020204030204" pitchFamily="34" charset="0"/>
              <a:ea typeface="Calibri" panose="020F0502020204030204" pitchFamily="34" charset="0"/>
              <a:cs typeface="Calibri" panose="020F0502020204030204" pitchFamily="34" charset="0"/>
            </a:endParaRPr>
          </a:p>
          <a:p>
            <a:pPr algn="just"/>
            <a:r>
              <a:rPr lang="ro-RO" b="1" dirty="0">
                <a:latin typeface="Calibri" panose="020F0502020204030204" pitchFamily="34" charset="0"/>
                <a:ea typeface="Calibri" panose="020F0502020204030204" pitchFamily="34" charset="0"/>
                <a:cs typeface="Calibri" panose="020F0502020204030204" pitchFamily="34" charset="0"/>
              </a:rPr>
              <a:t>Polietilena reticulată este un tip de </a:t>
            </a:r>
            <a:r>
              <a:rPr lang="ro-RO" b="1" u="sng" dirty="0">
                <a:latin typeface="Calibri" panose="020F0502020204030204" pitchFamily="34" charset="0"/>
                <a:ea typeface="Calibri" panose="020F0502020204030204" pitchFamily="34" charset="0"/>
                <a:cs typeface="Calibri" panose="020F0502020204030204" pitchFamily="34" charset="0"/>
              </a:rPr>
              <a:t>polietilenă care a fost tratată printr-un proces de reticulare</a:t>
            </a:r>
            <a:r>
              <a:rPr lang="ro-RO" b="1" dirty="0">
                <a:latin typeface="Calibri" panose="020F0502020204030204" pitchFamily="34" charset="0"/>
                <a:ea typeface="Calibri" panose="020F0502020204030204" pitchFamily="34" charset="0"/>
                <a:cs typeface="Calibri" panose="020F0502020204030204" pitchFamily="34" charset="0"/>
              </a:rPr>
              <a:t> pentru a crea legături chimice între lanțurile de polimer, conferindu-i o rezistență superioară la temperaturi și presiuni mari. PEX este utilizat mai ales în instalațiile de apă caldă și rece, sisteme de încălzire și răcire, fiind flexibil și durabil.</a:t>
            </a:r>
            <a:endParaRPr lang="ro-RO" dirty="0">
              <a:latin typeface="Calibri" panose="020F0502020204030204" pitchFamily="34" charset="0"/>
              <a:ea typeface="Calibri" panose="020F0502020204030204" pitchFamily="34" charset="0"/>
              <a:cs typeface="Calibri" panose="020F0502020204030204" pitchFamily="34" charset="0"/>
            </a:endParaRPr>
          </a:p>
        </p:txBody>
      </p:sp>
      <p:sp>
        <p:nvSpPr>
          <p:cNvPr id="18" name="CasetăText 17">
            <a:extLst>
              <a:ext uri="{FF2B5EF4-FFF2-40B4-BE49-F238E27FC236}">
                <a16:creationId xmlns:a16="http://schemas.microsoft.com/office/drawing/2014/main" id="{028CCB05-4795-B213-1D09-360D4C433627}"/>
              </a:ext>
            </a:extLst>
          </p:cNvPr>
          <p:cNvSpPr txBox="1"/>
          <p:nvPr/>
        </p:nvSpPr>
        <p:spPr>
          <a:xfrm>
            <a:off x="4119376" y="3058788"/>
            <a:ext cx="3503748"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9 Conducte din PEX [</a:t>
            </a:r>
            <a:r>
              <a:rPr lang="ro-RO" b="1" dirty="0">
                <a:solidFill>
                  <a:schemeClr val="bg2"/>
                </a:solidFill>
                <a:ea typeface="Calibri" panose="020F0502020204030204" pitchFamily="34" charset="0"/>
                <a:cs typeface="Calibri" panose="020F0502020204030204" pitchFamily="34" charset="0"/>
                <a:hlinkClick r:id="rId3"/>
              </a:rPr>
              <a:t>kbrplumbing.com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2" name="Substituent subsol 6">
            <a:extLst>
              <a:ext uri="{FF2B5EF4-FFF2-40B4-BE49-F238E27FC236}">
                <a16:creationId xmlns:a16="http://schemas.microsoft.com/office/drawing/2014/main" id="{E53239D3-E0FE-5603-F06E-D3CC808488AE}"/>
              </a:ext>
            </a:extLst>
          </p:cNvPr>
          <p:cNvSpPr>
            <a:spLocks noGrp="1"/>
          </p:cNvSpPr>
          <p:nvPr>
            <p:ph type="ftr" sz="quarter" idx="11"/>
          </p:nvPr>
        </p:nvSpPr>
        <p:spPr>
          <a:xfrm>
            <a:off x="1169961" y="5878720"/>
            <a:ext cx="1855342" cy="298800"/>
          </a:xfrm>
        </p:spPr>
        <p:txBody>
          <a:bodyPr rtlCol="0"/>
          <a:lstStyle/>
          <a:p>
            <a:pPr rtl="0"/>
            <a:r>
              <a:rPr lang="ro-RO" dirty="0"/>
              <a:t>Polietilena reticulată </a:t>
            </a:r>
          </a:p>
        </p:txBody>
      </p:sp>
      <p:pic>
        <p:nvPicPr>
          <p:cNvPr id="4098" name="Picture 2" descr="Pex Pipes Pros, Cons And Practical Tips | KBR Plumbing">
            <a:extLst>
              <a:ext uri="{FF2B5EF4-FFF2-40B4-BE49-F238E27FC236}">
                <a16:creationId xmlns:a16="http://schemas.microsoft.com/office/drawing/2014/main" id="{19B5D105-5479-5F4E-F4CD-6D5F804234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7040" y="371400"/>
            <a:ext cx="3874422" cy="25829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100" name="Picture 4" descr="PEX Pipe, Fittings, Valves &amp; Tools - Plumbing Supplies">
            <a:extLst>
              <a:ext uri="{FF2B5EF4-FFF2-40B4-BE49-F238E27FC236}">
                <a16:creationId xmlns:a16="http://schemas.microsoft.com/office/drawing/2014/main" id="{7FB35192-3675-0686-6741-2CEC4AFA28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2493" y="371400"/>
            <a:ext cx="3228685" cy="25829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1" name="CasetăText 10">
            <a:extLst>
              <a:ext uri="{FF2B5EF4-FFF2-40B4-BE49-F238E27FC236}">
                <a16:creationId xmlns:a16="http://schemas.microsoft.com/office/drawing/2014/main" id="{9E1DA81A-5863-1490-8514-4296ADC26048}"/>
              </a:ext>
            </a:extLst>
          </p:cNvPr>
          <p:cNvSpPr txBox="1"/>
          <p:nvPr/>
        </p:nvSpPr>
        <p:spPr>
          <a:xfrm>
            <a:off x="8264961" y="3035589"/>
            <a:ext cx="3503748"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10 Conducte din PEX livrate la colac [</a:t>
            </a:r>
            <a:r>
              <a:rPr lang="ro-RO" b="1" dirty="0">
                <a:solidFill>
                  <a:schemeClr val="bg2"/>
                </a:solidFill>
                <a:ea typeface="Calibri" panose="020F0502020204030204" pitchFamily="34" charset="0"/>
                <a:cs typeface="Calibri" panose="020F0502020204030204" pitchFamily="34" charset="0"/>
                <a:hlinkClick r:id="rId7"/>
              </a:rPr>
              <a:t>plumbingsupply.com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endParaRPr lang="ro-RO" dirty="0">
              <a:solidFill>
                <a:schemeClr val="bg2"/>
              </a:solidFill>
            </a:endParaRPr>
          </a:p>
        </p:txBody>
      </p:sp>
      <p:pic>
        <p:nvPicPr>
          <p:cNvPr id="4102" name="Picture 6" descr="Rifeng Water Pipe Pre-Insulated 20mm x 50mtr Coil from Reece">
            <a:extLst>
              <a:ext uri="{FF2B5EF4-FFF2-40B4-BE49-F238E27FC236}">
                <a16:creationId xmlns:a16="http://schemas.microsoft.com/office/drawing/2014/main" id="{C1AE614C-45E1-DEE2-A8BF-799398EB68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67583" y="3903653"/>
            <a:ext cx="3443931" cy="25829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2" name="CasetăText 11">
            <a:extLst>
              <a:ext uri="{FF2B5EF4-FFF2-40B4-BE49-F238E27FC236}">
                <a16:creationId xmlns:a16="http://schemas.microsoft.com/office/drawing/2014/main" id="{DA99CE51-A8BD-8CDF-F436-9AFFF22A85D8}"/>
              </a:ext>
            </a:extLst>
          </p:cNvPr>
          <p:cNvSpPr txBox="1"/>
          <p:nvPr/>
        </p:nvSpPr>
        <p:spPr>
          <a:xfrm>
            <a:off x="10508444" y="4126760"/>
            <a:ext cx="1521791" cy="1754326"/>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11 Conducte din PEX preizolate [</a:t>
            </a:r>
            <a:r>
              <a:rPr lang="ro-RO" b="1" dirty="0">
                <a:solidFill>
                  <a:schemeClr val="bg2"/>
                </a:solidFill>
                <a:ea typeface="Calibri" panose="020F0502020204030204" pitchFamily="34" charset="0"/>
                <a:cs typeface="Calibri" panose="020F0502020204030204" pitchFamily="34" charset="0"/>
                <a:hlinkClick r:id="rId9"/>
              </a:rPr>
              <a:t>www.reece.co.nz</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15" name="CasetăText 14">
            <a:extLst>
              <a:ext uri="{FF2B5EF4-FFF2-40B4-BE49-F238E27FC236}">
                <a16:creationId xmlns:a16="http://schemas.microsoft.com/office/drawing/2014/main" id="{36464906-4EDF-AE71-6973-CC2C0775135A}"/>
              </a:ext>
            </a:extLst>
          </p:cNvPr>
          <p:cNvSpPr txBox="1"/>
          <p:nvPr/>
        </p:nvSpPr>
        <p:spPr>
          <a:xfrm>
            <a:off x="3814444" y="4126760"/>
            <a:ext cx="3056209" cy="1754326"/>
          </a:xfrm>
          <a:prstGeom prst="rect">
            <a:avLst/>
          </a:prstGeom>
          <a:noFill/>
        </p:spPr>
        <p:txBody>
          <a:bodyPr wrap="square">
            <a:spAutoFit/>
          </a:bodyPr>
          <a:lstStyle/>
          <a:p>
            <a:pPr algn="just"/>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a:t>
            </a: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RETICULAR</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-Ă adj. (Despre o structură) În formă de rețea; reticulat. [&lt; fr.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réticulaire</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cf. lat. </a:t>
            </a:r>
            <a:r>
              <a:rPr lang="ro-RO" dirty="0" err="1">
                <a:solidFill>
                  <a:schemeClr val="tx2"/>
                </a:solidFill>
                <a:latin typeface="Calibri" panose="020F0502020204030204" pitchFamily="34" charset="0"/>
                <a:ea typeface="Calibri" panose="020F0502020204030204" pitchFamily="34" charset="0"/>
                <a:cs typeface="Calibri" panose="020F0502020204030204" pitchFamily="34" charset="0"/>
              </a:rPr>
              <a:t>reticulum</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 rețea]. </a:t>
            </a: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https://dexonline.ro/definitie/reticular/definitii</a:t>
            </a: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a:t>
            </a:r>
            <a:endParaRPr lang="ro-RO"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259371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5F28E-C0B7-341E-71BE-27BD3A890B80}"/>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1922CC31-29B1-8C5F-0CC5-DC969C566785}"/>
              </a:ext>
            </a:extLst>
          </p:cNvPr>
          <p:cNvSpPr>
            <a:spLocks noGrp="1"/>
          </p:cNvSpPr>
          <p:nvPr>
            <p:ph type="dt" sz="half" idx="10"/>
          </p:nvPr>
        </p:nvSpPr>
        <p:spPr/>
        <p:txBody>
          <a:bodyPr rtlCol="0"/>
          <a:lstStyle/>
          <a:p>
            <a:pPr rtl="0"/>
            <a:r>
              <a:rPr lang="ro-RO" dirty="0"/>
              <a:t>05.11.2025</a:t>
            </a:r>
          </a:p>
        </p:txBody>
      </p:sp>
      <p:sp>
        <p:nvSpPr>
          <p:cNvPr id="8" name="Substituent număr diapozitiv 7">
            <a:extLst>
              <a:ext uri="{FF2B5EF4-FFF2-40B4-BE49-F238E27FC236}">
                <a16:creationId xmlns:a16="http://schemas.microsoft.com/office/drawing/2014/main" id="{B72A74F9-F793-CF41-CCE0-C527F379644C}"/>
              </a:ext>
            </a:extLst>
          </p:cNvPr>
          <p:cNvSpPr>
            <a:spLocks noGrp="1"/>
          </p:cNvSpPr>
          <p:nvPr>
            <p:ph type="sldNum" sz="quarter" idx="12"/>
          </p:nvPr>
        </p:nvSpPr>
        <p:spPr/>
        <p:txBody>
          <a:bodyPr rtlCol="0"/>
          <a:lstStyle/>
          <a:p>
            <a:pPr rtl="0"/>
            <a:fld id="{8D581BC7-E183-40DB-AC97-C19EA4EB8894}" type="slidenum">
              <a:rPr lang="ro-RO" smtClean="0"/>
              <a:pPr rtl="0"/>
              <a:t>21</a:t>
            </a:fld>
            <a:endParaRPr lang="ro-RO" dirty="0"/>
          </a:p>
        </p:txBody>
      </p:sp>
      <p:sp>
        <p:nvSpPr>
          <p:cNvPr id="13" name="CasetăText 12">
            <a:extLst>
              <a:ext uri="{FF2B5EF4-FFF2-40B4-BE49-F238E27FC236}">
                <a16:creationId xmlns:a16="http://schemas.microsoft.com/office/drawing/2014/main" id="{67DDAE94-DEE8-130D-61F7-3C25E3BD95C1}"/>
              </a:ext>
            </a:extLst>
          </p:cNvPr>
          <p:cNvSpPr txBox="1"/>
          <p:nvPr/>
        </p:nvSpPr>
        <p:spPr>
          <a:xfrm>
            <a:off x="1174921" y="191501"/>
            <a:ext cx="2023629" cy="5632311"/>
          </a:xfrm>
          <a:prstGeom prst="rect">
            <a:avLst/>
          </a:prstGeom>
          <a:noFill/>
        </p:spPr>
        <p:txBody>
          <a:bodyPr wrap="square">
            <a:spAutoFit/>
          </a:bodyPr>
          <a:lstStyle/>
          <a:p>
            <a:pPr algn="ct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Tabelul </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2</a:t>
            </a: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 Caracteristici tehnice comparative între </a:t>
            </a:r>
            <a:endParaRPr lang="ro-RO"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pPr algn="ct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conductele PEX-A și PEX-B </a:t>
            </a:r>
          </a:p>
          <a:p>
            <a:pPr algn="just"/>
            <a:r>
              <a:rPr lang="ro-RO" b="1" dirty="0">
                <a:latin typeface="Calibri" panose="020F0502020204030204" pitchFamily="34" charset="0"/>
                <a:ea typeface="Calibri" panose="020F0502020204030204" pitchFamily="34" charset="0"/>
                <a:cs typeface="Calibri" panose="020F0502020204030204" pitchFamily="34" charset="0"/>
              </a:rPr>
              <a:t>- diferențele provin din procesul de reticulare (</a:t>
            </a:r>
            <a:r>
              <a:rPr lang="ro-RO" b="1" dirty="0" err="1">
                <a:latin typeface="Calibri" panose="020F0502020204030204" pitchFamily="34" charset="0"/>
                <a:ea typeface="Calibri" panose="020F0502020204030204" pitchFamily="34" charset="0"/>
                <a:cs typeface="Calibri" panose="020F0502020204030204" pitchFamily="34" charset="0"/>
              </a:rPr>
              <a:t>cross-linking</a:t>
            </a:r>
            <a:r>
              <a:rPr lang="ro-RO" b="1" dirty="0">
                <a:latin typeface="Calibri" panose="020F0502020204030204" pitchFamily="34" charset="0"/>
                <a:ea typeface="Calibri" panose="020F0502020204030204" pitchFamily="34" charset="0"/>
                <a:cs typeface="Calibri" panose="020F0502020204030204" pitchFamily="34" charset="0"/>
              </a:rPr>
              <a:t>) al polietilenei, ceea ce afectează flexibilitatea, rezistența la temperatură și presiune, precum și metodele de îmbinare și aplicațiile potrivite pentru fiecare tip</a:t>
            </a:r>
            <a:endParaRPr lang="ro-RO" dirty="0">
              <a:latin typeface="Calibri" panose="020F0502020204030204" pitchFamily="34" charset="0"/>
              <a:ea typeface="Calibri" panose="020F0502020204030204" pitchFamily="34" charset="0"/>
              <a:cs typeface="Calibri" panose="020F0502020204030204" pitchFamily="34" charset="0"/>
            </a:endParaRPr>
          </a:p>
        </p:txBody>
      </p:sp>
      <p:pic>
        <p:nvPicPr>
          <p:cNvPr id="4" name="Imagine 3">
            <a:extLst>
              <a:ext uri="{FF2B5EF4-FFF2-40B4-BE49-F238E27FC236}">
                <a16:creationId xmlns:a16="http://schemas.microsoft.com/office/drawing/2014/main" id="{8E87A3DF-A712-0EB3-575F-EA88D508F1AF}"/>
              </a:ext>
            </a:extLst>
          </p:cNvPr>
          <p:cNvPicPr>
            <a:picLocks noChangeAspect="1"/>
          </p:cNvPicPr>
          <p:nvPr/>
        </p:nvPicPr>
        <p:blipFill>
          <a:blip r:embed="rId3"/>
          <a:stretch>
            <a:fillRect/>
          </a:stretch>
        </p:blipFill>
        <p:spPr>
          <a:xfrm>
            <a:off x="3286659" y="191501"/>
            <a:ext cx="7735380" cy="5687219"/>
          </a:xfrm>
          <a:prstGeom prst="rect">
            <a:avLst/>
          </a:prstGeom>
          <a:ln>
            <a:noFill/>
          </a:ln>
          <a:effectLst>
            <a:outerShdw blurRad="292100" dist="139700" dir="2700000" algn="tl" rotWithShape="0">
              <a:srgbClr val="333333">
                <a:alpha val="65000"/>
              </a:srgbClr>
            </a:outerShdw>
          </a:effectLst>
        </p:spPr>
      </p:pic>
      <p:sp>
        <p:nvSpPr>
          <p:cNvPr id="3" name="Substituent subsol 6">
            <a:extLst>
              <a:ext uri="{FF2B5EF4-FFF2-40B4-BE49-F238E27FC236}">
                <a16:creationId xmlns:a16="http://schemas.microsoft.com/office/drawing/2014/main" id="{F27584F5-D5CF-614A-FD8D-72008742C0AA}"/>
              </a:ext>
            </a:extLst>
          </p:cNvPr>
          <p:cNvSpPr>
            <a:spLocks noGrp="1"/>
          </p:cNvSpPr>
          <p:nvPr>
            <p:ph type="ftr" sz="quarter" idx="11"/>
          </p:nvPr>
        </p:nvSpPr>
        <p:spPr>
          <a:xfrm>
            <a:off x="1169961" y="5878720"/>
            <a:ext cx="1855342" cy="298800"/>
          </a:xfrm>
        </p:spPr>
        <p:txBody>
          <a:bodyPr rtlCol="0"/>
          <a:lstStyle/>
          <a:p>
            <a:pPr rtl="0"/>
            <a:r>
              <a:rPr lang="ro-RO" dirty="0"/>
              <a:t>Polietilena reticulată </a:t>
            </a:r>
          </a:p>
        </p:txBody>
      </p:sp>
    </p:spTree>
    <p:extLst>
      <p:ext uri="{BB962C8B-B14F-4D97-AF65-F5344CB8AC3E}">
        <p14:creationId xmlns:p14="http://schemas.microsoft.com/office/powerpoint/2010/main" val="35836290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stituent dată 3">
            <a:extLst>
              <a:ext uri="{FF2B5EF4-FFF2-40B4-BE49-F238E27FC236}">
                <a16:creationId xmlns:a16="http://schemas.microsoft.com/office/drawing/2014/main" id="{DAD41357-3F94-DF29-D9A4-D1BE41B7AA1A}"/>
              </a:ext>
            </a:extLst>
          </p:cNvPr>
          <p:cNvSpPr>
            <a:spLocks noGrp="1"/>
          </p:cNvSpPr>
          <p:nvPr>
            <p:ph type="dt" sz="half" idx="10"/>
          </p:nvPr>
        </p:nvSpPr>
        <p:spPr/>
        <p:txBody>
          <a:bodyPr/>
          <a:lstStyle/>
          <a:p>
            <a:r>
              <a:rPr lang="ro-RO" dirty="0"/>
              <a:t>05.11.2025</a:t>
            </a:r>
            <a:endParaRPr lang="ro-RO" noProof="0" dirty="0"/>
          </a:p>
        </p:txBody>
      </p:sp>
      <p:sp>
        <p:nvSpPr>
          <p:cNvPr id="6" name="Substituent număr diapozitiv 5">
            <a:extLst>
              <a:ext uri="{FF2B5EF4-FFF2-40B4-BE49-F238E27FC236}">
                <a16:creationId xmlns:a16="http://schemas.microsoft.com/office/drawing/2014/main" id="{2ACB4F9F-E216-7605-9ABF-B0DC8ECE54C0}"/>
              </a:ext>
            </a:extLst>
          </p:cNvPr>
          <p:cNvSpPr>
            <a:spLocks noGrp="1"/>
          </p:cNvSpPr>
          <p:nvPr>
            <p:ph type="sldNum" sz="quarter" idx="12"/>
          </p:nvPr>
        </p:nvSpPr>
        <p:spPr/>
        <p:txBody>
          <a:bodyPr/>
          <a:lstStyle/>
          <a:p>
            <a:fld id="{8D581BC7-E183-40DB-AC97-C19EA4EB8894}" type="slidenum">
              <a:rPr lang="ro-RO" noProof="0" smtClean="0"/>
              <a:pPr/>
              <a:t>22</a:t>
            </a:fld>
            <a:endParaRPr lang="ro-RO" noProof="0" dirty="0"/>
          </a:p>
        </p:txBody>
      </p:sp>
      <p:sp>
        <p:nvSpPr>
          <p:cNvPr id="8" name="CasetăText 7">
            <a:extLst>
              <a:ext uri="{FF2B5EF4-FFF2-40B4-BE49-F238E27FC236}">
                <a16:creationId xmlns:a16="http://schemas.microsoft.com/office/drawing/2014/main" id="{4A2C7180-7C9C-8832-983C-10993F1798DA}"/>
              </a:ext>
            </a:extLst>
          </p:cNvPr>
          <p:cNvSpPr txBox="1"/>
          <p:nvPr/>
        </p:nvSpPr>
        <p:spPr>
          <a:xfrm>
            <a:off x="388061" y="3626768"/>
            <a:ext cx="6028154"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Video 6 Linie de producție a conductelor din PEX-A [</a:t>
            </a:r>
            <a:r>
              <a:rPr lang="ro-RO" b="1" dirty="0">
                <a:solidFill>
                  <a:schemeClr val="bg2"/>
                </a:solidFill>
                <a:ea typeface="Calibri" panose="020F0502020204030204" pitchFamily="34" charset="0"/>
                <a:cs typeface="Calibri" panose="020F0502020204030204" pitchFamily="34" charset="0"/>
                <a:hlinkClick r:id="rId4"/>
              </a:rPr>
              <a:t>www.youtube.com</a:t>
            </a:r>
            <a:r>
              <a:rPr lang="en-US" b="1" dirty="0">
                <a:solidFill>
                  <a:schemeClr val="bg2"/>
                </a:solidFill>
                <a:ea typeface="Calibri" panose="020F0502020204030204" pitchFamily="34" charset="0"/>
                <a:cs typeface="Calibri" panose="020F0502020204030204" pitchFamily="34" charset="0"/>
              </a:rPr>
              <a:t>]</a:t>
            </a:r>
            <a:endParaRPr lang="ro-RO" dirty="0">
              <a:solidFill>
                <a:schemeClr val="bg2"/>
              </a:solidFill>
            </a:endParaRPr>
          </a:p>
        </p:txBody>
      </p:sp>
      <p:pic>
        <p:nvPicPr>
          <p:cNvPr id="2" name="Media online 1" title="PEX-A pipe production">
            <a:hlinkClick r:id="" action="ppaction://media"/>
            <a:extLst>
              <a:ext uri="{FF2B5EF4-FFF2-40B4-BE49-F238E27FC236}">
                <a16:creationId xmlns:a16="http://schemas.microsoft.com/office/drawing/2014/main" id="{B05B4E2C-35CB-0C21-E7D8-8F879AE38AFA}"/>
              </a:ext>
            </a:extLst>
          </p:cNvPr>
          <p:cNvPicPr>
            <a:picLocks noRot="1" noChangeAspect="1"/>
          </p:cNvPicPr>
          <p:nvPr>
            <a:videoFile r:link="rId1"/>
          </p:nvPr>
        </p:nvPicPr>
        <p:blipFill>
          <a:blip r:embed="rId5"/>
          <a:stretch>
            <a:fillRect/>
          </a:stretch>
        </p:blipFill>
        <p:spPr>
          <a:xfrm>
            <a:off x="743460" y="560016"/>
            <a:ext cx="5317357" cy="3001958"/>
          </a:xfrm>
          <a:prstGeom prst="rect">
            <a:avLst/>
          </a:prstGeom>
        </p:spPr>
      </p:pic>
      <p:pic>
        <p:nvPicPr>
          <p:cNvPr id="7" name="Media online 6" title="35m/min High speed PEX-b pipe production line( sales1@kai-de.com)">
            <a:hlinkClick r:id="" action="ppaction://media"/>
            <a:extLst>
              <a:ext uri="{FF2B5EF4-FFF2-40B4-BE49-F238E27FC236}">
                <a16:creationId xmlns:a16="http://schemas.microsoft.com/office/drawing/2014/main" id="{271BA722-9252-179B-1E4A-A880548380DA}"/>
              </a:ext>
            </a:extLst>
          </p:cNvPr>
          <p:cNvPicPr>
            <a:picLocks noRot="1" noChangeAspect="1"/>
          </p:cNvPicPr>
          <p:nvPr>
            <a:videoFile r:link="rId2"/>
          </p:nvPr>
        </p:nvPicPr>
        <p:blipFill>
          <a:blip r:embed="rId6"/>
          <a:stretch>
            <a:fillRect/>
          </a:stretch>
        </p:blipFill>
        <p:spPr>
          <a:xfrm>
            <a:off x="6357192" y="2221432"/>
            <a:ext cx="5169170" cy="2918298"/>
          </a:xfrm>
          <a:prstGeom prst="rect">
            <a:avLst/>
          </a:prstGeom>
        </p:spPr>
      </p:pic>
      <p:sp>
        <p:nvSpPr>
          <p:cNvPr id="9" name="CasetăText 8">
            <a:extLst>
              <a:ext uri="{FF2B5EF4-FFF2-40B4-BE49-F238E27FC236}">
                <a16:creationId xmlns:a16="http://schemas.microsoft.com/office/drawing/2014/main" id="{8569D549-082D-DF17-2F1A-ADF6B580C722}"/>
              </a:ext>
            </a:extLst>
          </p:cNvPr>
          <p:cNvSpPr txBox="1"/>
          <p:nvPr/>
        </p:nvSpPr>
        <p:spPr>
          <a:xfrm>
            <a:off x="5927700" y="5139730"/>
            <a:ext cx="6028154"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Video 7 Linie de producție a conductelor din PEX-B [</a:t>
            </a:r>
            <a:r>
              <a:rPr lang="ro-RO" b="1" dirty="0">
                <a:solidFill>
                  <a:schemeClr val="bg2"/>
                </a:solidFill>
                <a:ea typeface="Calibri" panose="020F0502020204030204" pitchFamily="34" charset="0"/>
                <a:cs typeface="Calibri" panose="020F0502020204030204" pitchFamily="34" charset="0"/>
                <a:hlinkClick r:id="rId4"/>
              </a:rPr>
              <a:t>www.youtube.com</a:t>
            </a:r>
            <a:r>
              <a:rPr lang="en-US" b="1" dirty="0">
                <a:solidFill>
                  <a:schemeClr val="bg2"/>
                </a:solidFill>
                <a:ea typeface="Calibri" panose="020F0502020204030204" pitchFamily="34" charset="0"/>
                <a:cs typeface="Calibri" panose="020F0502020204030204" pitchFamily="34" charset="0"/>
              </a:rPr>
              <a:t>]</a:t>
            </a:r>
            <a:endParaRPr lang="ro-RO" dirty="0">
              <a:solidFill>
                <a:schemeClr val="bg2"/>
              </a:solidFill>
            </a:endParaRPr>
          </a:p>
        </p:txBody>
      </p:sp>
      <p:sp>
        <p:nvSpPr>
          <p:cNvPr id="3" name="Substituent subsol 6">
            <a:extLst>
              <a:ext uri="{FF2B5EF4-FFF2-40B4-BE49-F238E27FC236}">
                <a16:creationId xmlns:a16="http://schemas.microsoft.com/office/drawing/2014/main" id="{EC9255FB-B7FE-7F93-A270-8E93EE5D3DD9}"/>
              </a:ext>
            </a:extLst>
          </p:cNvPr>
          <p:cNvSpPr>
            <a:spLocks noGrp="1"/>
          </p:cNvSpPr>
          <p:nvPr>
            <p:ph type="ftr" sz="quarter" idx="11"/>
          </p:nvPr>
        </p:nvSpPr>
        <p:spPr>
          <a:xfrm>
            <a:off x="1169961" y="5878720"/>
            <a:ext cx="1855342" cy="298800"/>
          </a:xfrm>
        </p:spPr>
        <p:txBody>
          <a:bodyPr rtlCol="0"/>
          <a:lstStyle/>
          <a:p>
            <a:pPr rtl="0"/>
            <a:r>
              <a:rPr lang="ro-RO" dirty="0"/>
              <a:t>Polietilena reticulată </a:t>
            </a:r>
          </a:p>
        </p:txBody>
      </p:sp>
    </p:spTree>
    <p:extLst>
      <p:ext uri="{BB962C8B-B14F-4D97-AF65-F5344CB8AC3E}">
        <p14:creationId xmlns:p14="http://schemas.microsoft.com/office/powerpoint/2010/main" val="346253591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23EF1-BAD3-9BDC-BAF3-5B889F3C3BA5}"/>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B1109EBE-807E-63DB-D086-81FDCB374851}"/>
              </a:ext>
            </a:extLst>
          </p:cNvPr>
          <p:cNvSpPr>
            <a:spLocks noGrp="1"/>
          </p:cNvSpPr>
          <p:nvPr>
            <p:ph type="dt" sz="half" idx="10"/>
          </p:nvPr>
        </p:nvSpPr>
        <p:spPr/>
        <p:txBody>
          <a:bodyPr rtlCol="0"/>
          <a:lstStyle/>
          <a:p>
            <a:pPr rtl="0"/>
            <a:r>
              <a:rPr lang="ro-RO" dirty="0"/>
              <a:t>05.11.2025</a:t>
            </a:r>
          </a:p>
        </p:txBody>
      </p:sp>
      <p:sp>
        <p:nvSpPr>
          <p:cNvPr id="8" name="Substituent număr diapozitiv 7">
            <a:extLst>
              <a:ext uri="{FF2B5EF4-FFF2-40B4-BE49-F238E27FC236}">
                <a16:creationId xmlns:a16="http://schemas.microsoft.com/office/drawing/2014/main" id="{3EB56E45-653D-B7FE-D10E-1EE44643EFCC}"/>
              </a:ext>
            </a:extLst>
          </p:cNvPr>
          <p:cNvSpPr>
            <a:spLocks noGrp="1"/>
          </p:cNvSpPr>
          <p:nvPr>
            <p:ph type="sldNum" sz="quarter" idx="12"/>
          </p:nvPr>
        </p:nvSpPr>
        <p:spPr/>
        <p:txBody>
          <a:bodyPr rtlCol="0"/>
          <a:lstStyle/>
          <a:p>
            <a:pPr rtl="0"/>
            <a:fld id="{8D581BC7-E183-40DB-AC97-C19EA4EB8894}" type="slidenum">
              <a:rPr lang="ro-RO" smtClean="0"/>
              <a:pPr rtl="0"/>
              <a:t>23</a:t>
            </a:fld>
            <a:endParaRPr lang="ro-RO" dirty="0"/>
          </a:p>
        </p:txBody>
      </p:sp>
      <p:sp>
        <p:nvSpPr>
          <p:cNvPr id="13" name="CasetăText 12">
            <a:extLst>
              <a:ext uri="{FF2B5EF4-FFF2-40B4-BE49-F238E27FC236}">
                <a16:creationId xmlns:a16="http://schemas.microsoft.com/office/drawing/2014/main" id="{B9E9C04C-29A3-ED7E-6EF1-C89190D6D686}"/>
              </a:ext>
            </a:extLst>
          </p:cNvPr>
          <p:cNvSpPr txBox="1"/>
          <p:nvPr/>
        </p:nvSpPr>
        <p:spPr>
          <a:xfrm>
            <a:off x="534746" y="975406"/>
            <a:ext cx="2915733" cy="4401205"/>
          </a:xfrm>
          <a:prstGeom prst="rect">
            <a:avLst/>
          </a:prstGeom>
          <a:noFill/>
        </p:spPr>
        <p:txBody>
          <a:bodyPr wrap="square">
            <a:spAutoFit/>
          </a:bodyPr>
          <a:lstStyle/>
          <a:p>
            <a:pPr algn="just"/>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4</a:t>
            </a:r>
            <a:r>
              <a:rPr lang="en-US" b="1" dirty="0">
                <a:solidFill>
                  <a:schemeClr val="bg2"/>
                </a:solidFill>
                <a:latin typeface="Calibri" panose="020F0502020204030204" pitchFamily="34" charset="0"/>
                <a:ea typeface="Calibri" panose="020F0502020204030204" pitchFamily="34" charset="0"/>
                <a:cs typeface="Calibri" panose="020F0502020204030204" pitchFamily="34" charset="0"/>
              </a:rPr>
              <a:t>. </a:t>
            </a:r>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Conductele multistrat PEX-AL-PEX</a:t>
            </a:r>
          </a:p>
          <a:p>
            <a:pPr algn="just"/>
            <a:endParaRPr lang="ro-RO" sz="1000" dirty="0">
              <a:latin typeface="Calibri" panose="020F0502020204030204" pitchFamily="34" charset="0"/>
              <a:ea typeface="Calibri" panose="020F0502020204030204" pitchFamily="34" charset="0"/>
              <a:cs typeface="Calibri" panose="020F0502020204030204" pitchFamily="34" charset="0"/>
            </a:endParaRPr>
          </a:p>
          <a:p>
            <a:pPr algn="just"/>
            <a:r>
              <a:rPr lang="ro-RO" b="1" dirty="0">
                <a:latin typeface="Calibri" panose="020F0502020204030204" pitchFamily="34" charset="0"/>
                <a:ea typeface="Calibri" panose="020F0502020204030204" pitchFamily="34" charset="0"/>
                <a:cs typeface="Calibri" panose="020F0502020204030204" pitchFamily="34" charset="0"/>
              </a:rPr>
              <a:t>Sunt un tip de conducte compozite, formate din trei straturi principale: două straturi de polietilenă reticulată (PEX) între care se află un strat intermediar de aluminiu (AL). Aceste straturi sunt lipite împreună printr-un adeziv special, creând o conductă durabilă care combină avantajele materialelor plastice și ale metalului.</a:t>
            </a:r>
            <a:endParaRPr lang="ro-RO" dirty="0">
              <a:latin typeface="Calibri" panose="020F0502020204030204" pitchFamily="34" charset="0"/>
              <a:ea typeface="Calibri" panose="020F0502020204030204" pitchFamily="34" charset="0"/>
              <a:cs typeface="Calibri" panose="020F0502020204030204" pitchFamily="34" charset="0"/>
            </a:endParaRPr>
          </a:p>
        </p:txBody>
      </p:sp>
      <p:sp>
        <p:nvSpPr>
          <p:cNvPr id="2" name="Substituent subsol 6">
            <a:extLst>
              <a:ext uri="{FF2B5EF4-FFF2-40B4-BE49-F238E27FC236}">
                <a16:creationId xmlns:a16="http://schemas.microsoft.com/office/drawing/2014/main" id="{1D602ED7-0858-E46E-59DD-B063413935E5}"/>
              </a:ext>
            </a:extLst>
          </p:cNvPr>
          <p:cNvSpPr>
            <a:spLocks noGrp="1"/>
          </p:cNvSpPr>
          <p:nvPr>
            <p:ph type="ftr" sz="quarter" idx="11"/>
          </p:nvPr>
        </p:nvSpPr>
        <p:spPr>
          <a:xfrm>
            <a:off x="1169961" y="5878720"/>
            <a:ext cx="1855342" cy="298800"/>
          </a:xfrm>
        </p:spPr>
        <p:txBody>
          <a:bodyPr rtlCol="0"/>
          <a:lstStyle/>
          <a:p>
            <a:pPr rtl="0"/>
            <a:r>
              <a:rPr lang="ro-RO" dirty="0"/>
              <a:t>Conducte multistrat</a:t>
            </a:r>
          </a:p>
        </p:txBody>
      </p:sp>
      <p:sp>
        <p:nvSpPr>
          <p:cNvPr id="12" name="CasetăText 11">
            <a:extLst>
              <a:ext uri="{FF2B5EF4-FFF2-40B4-BE49-F238E27FC236}">
                <a16:creationId xmlns:a16="http://schemas.microsoft.com/office/drawing/2014/main" id="{3049ADDF-BE83-7B32-C957-6A9B4ED12ACE}"/>
              </a:ext>
            </a:extLst>
          </p:cNvPr>
          <p:cNvSpPr txBox="1"/>
          <p:nvPr/>
        </p:nvSpPr>
        <p:spPr>
          <a:xfrm>
            <a:off x="8202104" y="4864849"/>
            <a:ext cx="3328816"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12 Conducte multistrat din PEX-AL-PEX [</a:t>
            </a:r>
            <a:r>
              <a:rPr lang="ro-RO" b="1" dirty="0">
                <a:solidFill>
                  <a:schemeClr val="bg2"/>
                </a:solidFill>
                <a:ea typeface="Calibri" panose="020F0502020204030204" pitchFamily="34" charset="0"/>
                <a:cs typeface="Calibri" panose="020F0502020204030204" pitchFamily="34" charset="0"/>
                <a:hlinkClick r:id="rId3"/>
              </a:rPr>
              <a:t>luxusheat.co.uk</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endParaRPr lang="ro-RO" dirty="0">
              <a:solidFill>
                <a:schemeClr val="bg2"/>
              </a:solidFill>
            </a:endParaRPr>
          </a:p>
        </p:txBody>
      </p:sp>
      <p:pic>
        <p:nvPicPr>
          <p:cNvPr id="5122" name="Picture 2" descr="Multilayer Pipe 16 x 2mm 3m Length - Luxus Heat">
            <a:extLst>
              <a:ext uri="{FF2B5EF4-FFF2-40B4-BE49-F238E27FC236}">
                <a16:creationId xmlns:a16="http://schemas.microsoft.com/office/drawing/2014/main" id="{69922930-42B0-C928-2CD2-99E7783188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790" y="975406"/>
            <a:ext cx="3889443" cy="388944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 name="CasetăText 3">
            <a:extLst>
              <a:ext uri="{FF2B5EF4-FFF2-40B4-BE49-F238E27FC236}">
                <a16:creationId xmlns:a16="http://schemas.microsoft.com/office/drawing/2014/main" id="{47756E3D-FDEE-673D-6C6E-09EB719FF3D3}"/>
              </a:ext>
            </a:extLst>
          </p:cNvPr>
          <p:cNvSpPr txBox="1"/>
          <p:nvPr/>
        </p:nvSpPr>
        <p:spPr>
          <a:xfrm>
            <a:off x="3741413" y="418192"/>
            <a:ext cx="3889443" cy="5632311"/>
          </a:xfrm>
          <a:prstGeom prst="rect">
            <a:avLst/>
          </a:prstGeom>
          <a:noFill/>
        </p:spPr>
        <p:txBody>
          <a:bodyPr wrap="square">
            <a:spAutoFit/>
          </a:bodyPr>
          <a:lstStyle/>
          <a:p>
            <a:pPr algn="ct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Structura Conductelor PEX-AL-PEX:</a:t>
            </a:r>
          </a:p>
          <a:p>
            <a:pPr marL="285750" indent="-285750" algn="just">
              <a:buFont typeface="Arial" panose="020B0604020202020204" pitchFamily="34" charset="0"/>
              <a:buChar char="•"/>
            </a:pPr>
            <a:r>
              <a:rPr lang="ro-RO" u="sng" dirty="0">
                <a:solidFill>
                  <a:schemeClr val="bg2"/>
                </a:solidFill>
                <a:latin typeface="Calibri" panose="020F0502020204030204" pitchFamily="34" charset="0"/>
                <a:ea typeface="Calibri" panose="020F0502020204030204" pitchFamily="34" charset="0"/>
                <a:cs typeface="Calibri" panose="020F0502020204030204" pitchFamily="34" charset="0"/>
              </a:rPr>
              <a:t>Stratul interior de PEX</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Acesta este stratul care intră în contact direct cu apa sau fluidul transportat, oferind rezistență la coroziune și la depuneri, caracteristică specifică polietilenei reticulate.</a:t>
            </a:r>
          </a:p>
          <a:p>
            <a:pPr marL="285750" indent="-285750" algn="just">
              <a:buFont typeface="Arial" panose="020B0604020202020204" pitchFamily="34" charset="0"/>
              <a:buChar char="•"/>
            </a:pPr>
            <a:r>
              <a:rPr lang="ro-RO" u="sng" dirty="0">
                <a:solidFill>
                  <a:schemeClr val="bg2"/>
                </a:solidFill>
                <a:latin typeface="Calibri" panose="020F0502020204030204" pitchFamily="34" charset="0"/>
                <a:ea typeface="Calibri" panose="020F0502020204030204" pitchFamily="34" charset="0"/>
                <a:cs typeface="Calibri" panose="020F0502020204030204" pitchFamily="34" charset="0"/>
              </a:rPr>
              <a:t>Stratul intermediar de aluminiu</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 (AL)</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Este o foaie subțire de aluminiu, care acționează ca o barieră de oxigen și conferă conductei rigiditate structurală, reducând expansiunea termică. Aceasta face ca PEX-AL-PEX să se dilate mult mai puțin decât conductele din PEX simplu.</a:t>
            </a:r>
          </a:p>
          <a:p>
            <a:pPr marL="285750" indent="-285750" algn="just">
              <a:buFont typeface="Arial" panose="020B0604020202020204" pitchFamily="34" charset="0"/>
              <a:buChar char="•"/>
            </a:pPr>
            <a:r>
              <a:rPr lang="ro-RO" u="sng" dirty="0">
                <a:solidFill>
                  <a:schemeClr val="bg2"/>
                </a:solidFill>
                <a:latin typeface="Calibri" panose="020F0502020204030204" pitchFamily="34" charset="0"/>
                <a:ea typeface="Calibri" panose="020F0502020204030204" pitchFamily="34" charset="0"/>
                <a:cs typeface="Calibri" panose="020F0502020204030204" pitchFamily="34" charset="0"/>
              </a:rPr>
              <a:t>Stratul exterior de PEX</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Protejează stratul de aluminiu și contribuie la rezistența generală a conductei împotriva deteriorării mecanice și a factorilor de mediu.</a:t>
            </a:r>
          </a:p>
        </p:txBody>
      </p:sp>
    </p:spTree>
    <p:extLst>
      <p:ext uri="{BB962C8B-B14F-4D97-AF65-F5344CB8AC3E}">
        <p14:creationId xmlns:p14="http://schemas.microsoft.com/office/powerpoint/2010/main" val="228209915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7B52D-E9DB-29B4-67F9-10E7A5E79405}"/>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FD7B2814-FE7E-0DAC-4641-07D68F6FA973}"/>
              </a:ext>
            </a:extLst>
          </p:cNvPr>
          <p:cNvSpPr>
            <a:spLocks noGrp="1"/>
          </p:cNvSpPr>
          <p:nvPr>
            <p:ph type="dt" sz="half" idx="10"/>
          </p:nvPr>
        </p:nvSpPr>
        <p:spPr/>
        <p:txBody>
          <a:bodyPr rtlCol="0"/>
          <a:lstStyle/>
          <a:p>
            <a:pPr rtl="0"/>
            <a:r>
              <a:rPr lang="ro-RO" dirty="0"/>
              <a:t>05.11.2025</a:t>
            </a:r>
          </a:p>
        </p:txBody>
      </p:sp>
      <p:sp>
        <p:nvSpPr>
          <p:cNvPr id="8" name="Substituent număr diapozitiv 7">
            <a:extLst>
              <a:ext uri="{FF2B5EF4-FFF2-40B4-BE49-F238E27FC236}">
                <a16:creationId xmlns:a16="http://schemas.microsoft.com/office/drawing/2014/main" id="{DE3B5449-3509-E424-0486-21F133B47965}"/>
              </a:ext>
            </a:extLst>
          </p:cNvPr>
          <p:cNvSpPr>
            <a:spLocks noGrp="1"/>
          </p:cNvSpPr>
          <p:nvPr>
            <p:ph type="sldNum" sz="quarter" idx="12"/>
          </p:nvPr>
        </p:nvSpPr>
        <p:spPr/>
        <p:txBody>
          <a:bodyPr rtlCol="0"/>
          <a:lstStyle/>
          <a:p>
            <a:pPr rtl="0"/>
            <a:fld id="{8D581BC7-E183-40DB-AC97-C19EA4EB8894}" type="slidenum">
              <a:rPr lang="ro-RO" smtClean="0"/>
              <a:pPr rtl="0"/>
              <a:t>24</a:t>
            </a:fld>
            <a:endParaRPr lang="ro-RO" dirty="0"/>
          </a:p>
        </p:txBody>
      </p:sp>
      <p:sp>
        <p:nvSpPr>
          <p:cNvPr id="9" name="CasetăText 8">
            <a:extLst>
              <a:ext uri="{FF2B5EF4-FFF2-40B4-BE49-F238E27FC236}">
                <a16:creationId xmlns:a16="http://schemas.microsoft.com/office/drawing/2014/main" id="{C9EC818F-EA74-7E28-2C5F-4CCFECA6E6DC}"/>
              </a:ext>
            </a:extLst>
          </p:cNvPr>
          <p:cNvSpPr txBox="1"/>
          <p:nvPr/>
        </p:nvSpPr>
        <p:spPr>
          <a:xfrm>
            <a:off x="778642" y="549816"/>
            <a:ext cx="10575156" cy="4047262"/>
          </a:xfrm>
          <a:prstGeom prst="rect">
            <a:avLst/>
          </a:prstGeom>
          <a:noFill/>
        </p:spPr>
        <p:txBody>
          <a:bodyPr wrap="square">
            <a:spAutoFit/>
          </a:bodyPr>
          <a:lstStyle/>
          <a:p>
            <a:pPr>
              <a:spcAft>
                <a:spcPts val="600"/>
              </a:spcAft>
            </a:pPr>
            <a:r>
              <a:rPr lang="ro-RO" b="1" u="sng" dirty="0">
                <a:solidFill>
                  <a:schemeClr val="bg2"/>
                </a:solidFill>
                <a:latin typeface="Calibri" panose="020F0502020204030204" pitchFamily="34" charset="0"/>
                <a:ea typeface="Calibri" panose="020F0502020204030204" pitchFamily="34" charset="0"/>
                <a:cs typeface="Calibri" panose="020F0502020204030204" pitchFamily="34" charset="0"/>
              </a:rPr>
              <a:t>Caracteristicile și Avantajele Conductelor PEX-AL-PEX</a:t>
            </a:r>
            <a:endParaRPr lang="ro-RO" b="1"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pPr algn="just">
              <a:buFont typeface="Arial" panose="020B0604020202020204" pitchFamily="34" charset="0"/>
              <a:buChar char="•"/>
            </a:pP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Rigiditate și stabilitate dimensională</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ro-RO" dirty="0">
                <a:latin typeface="Calibri" panose="020F0502020204030204" pitchFamily="34" charset="0"/>
                <a:ea typeface="Calibri" panose="020F0502020204030204" pitchFamily="34" charset="0"/>
                <a:cs typeface="Calibri" panose="020F0502020204030204" pitchFamily="34" charset="0"/>
              </a:rPr>
              <a:t>Datorită stratului de aluminiu, aceste conducte au o expansiune termică mai redusă decât conductele din PEX simplu, fiind mai puțin afectate de variațiile de temperatură.</a:t>
            </a:r>
          </a:p>
          <a:p>
            <a:pPr algn="just">
              <a:buFont typeface="Arial" panose="020B0604020202020204" pitchFamily="34" charset="0"/>
              <a:buChar char="•"/>
            </a:pPr>
            <a:endParaRPr lang="ro-RO" dirty="0">
              <a:latin typeface="Calibri" panose="020F0502020204030204" pitchFamily="34" charset="0"/>
              <a:ea typeface="Calibri" panose="020F0502020204030204" pitchFamily="34" charset="0"/>
              <a:cs typeface="Calibri" panose="020F0502020204030204" pitchFamily="34" charset="0"/>
            </a:endParaRPr>
          </a:p>
          <a:p>
            <a:pPr algn="just">
              <a:buFont typeface="Arial" panose="020B0604020202020204" pitchFamily="34" charset="0"/>
              <a:buChar char="•"/>
            </a:pP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Barieră de oxigen</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ro-RO" dirty="0">
                <a:latin typeface="Calibri" panose="020F0502020204030204" pitchFamily="34" charset="0"/>
                <a:ea typeface="Calibri" panose="020F0502020204030204" pitchFamily="34" charset="0"/>
                <a:cs typeface="Calibri" panose="020F0502020204030204" pitchFamily="34" charset="0"/>
              </a:rPr>
              <a:t>Stratul de aluminiu funcționează ca o barieră eficientă împotriva pătrunderii oxigenului în sistem, prevenind astfel coroziunea componentelor metalice din instalații (de exemplu, radiatoare).</a:t>
            </a:r>
          </a:p>
          <a:p>
            <a:pPr algn="just">
              <a:buFont typeface="Arial" panose="020B0604020202020204" pitchFamily="34" charset="0"/>
              <a:buChar char="•"/>
            </a:pPr>
            <a:endParaRPr lang="ro-RO" dirty="0">
              <a:latin typeface="Calibri" panose="020F0502020204030204" pitchFamily="34" charset="0"/>
              <a:ea typeface="Calibri" panose="020F0502020204030204" pitchFamily="34" charset="0"/>
              <a:cs typeface="Calibri" panose="020F0502020204030204" pitchFamily="34" charset="0"/>
            </a:endParaRPr>
          </a:p>
          <a:p>
            <a:pPr algn="just">
              <a:buFont typeface="Arial" panose="020B0604020202020204" pitchFamily="34" charset="0"/>
              <a:buChar char="•"/>
            </a:pP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Flexibilitate</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ro-RO" dirty="0">
                <a:latin typeface="Calibri" panose="020F0502020204030204" pitchFamily="34" charset="0"/>
                <a:ea typeface="Calibri" panose="020F0502020204030204" pitchFamily="34" charset="0"/>
                <a:cs typeface="Calibri" panose="020F0502020204030204" pitchFamily="34" charset="0"/>
              </a:rPr>
              <a:t>Deși sunt mai rigide decât PEX simplu, conductele PEX-AL-PEX rămân suficient de flexibile pentru a fi îndoite manual și sunt mai ușor de instalat decât conductele metalice.</a:t>
            </a:r>
          </a:p>
          <a:p>
            <a:pPr algn="just">
              <a:buFont typeface="Arial" panose="020B0604020202020204" pitchFamily="34" charset="0"/>
              <a:buChar char="•"/>
            </a:pPr>
            <a:endParaRPr lang="ro-RO" dirty="0">
              <a:latin typeface="Calibri" panose="020F0502020204030204" pitchFamily="34" charset="0"/>
              <a:ea typeface="Calibri" panose="020F0502020204030204" pitchFamily="34" charset="0"/>
              <a:cs typeface="Calibri" panose="020F0502020204030204" pitchFamily="34" charset="0"/>
            </a:endParaRPr>
          </a:p>
          <a:p>
            <a:pPr algn="just">
              <a:buFont typeface="Arial" panose="020B0604020202020204" pitchFamily="34" charset="0"/>
              <a:buChar char="•"/>
            </a:pP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Rezistență la presiune și temperatură</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ro-RO" dirty="0">
                <a:latin typeface="Calibri" panose="020F0502020204030204" pitchFamily="34" charset="0"/>
                <a:ea typeface="Calibri" panose="020F0502020204030204" pitchFamily="34" charset="0"/>
                <a:cs typeface="Calibri" panose="020F0502020204030204" pitchFamily="34" charset="0"/>
              </a:rPr>
              <a:t>Aceste conducte sunt potrivite atât pentru aplicații de apă rece, cât și de apă caldă și sunt utilizate frecvent în sistemele de încălzire și răcire (inclusiv pentru încălzirea în pardoseală).</a:t>
            </a:r>
          </a:p>
          <a:p>
            <a:pPr algn="just">
              <a:buFont typeface="Arial" panose="020B0604020202020204" pitchFamily="34" charset="0"/>
              <a:buChar char="•"/>
            </a:pPr>
            <a:endParaRPr lang="ro-RO" dirty="0">
              <a:latin typeface="Calibri" panose="020F0502020204030204" pitchFamily="34" charset="0"/>
              <a:ea typeface="Calibri" panose="020F0502020204030204" pitchFamily="34" charset="0"/>
              <a:cs typeface="Calibri" panose="020F0502020204030204" pitchFamily="34" charset="0"/>
            </a:endParaRPr>
          </a:p>
          <a:p>
            <a:pPr algn="just">
              <a:buFont typeface="Arial" panose="020B0604020202020204" pitchFamily="34" charset="0"/>
              <a:buChar char="•"/>
            </a:pP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Durabilitate</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ro-RO" dirty="0">
                <a:latin typeface="Calibri" panose="020F0502020204030204" pitchFamily="34" charset="0"/>
                <a:ea typeface="Calibri" panose="020F0502020204030204" pitchFamily="34" charset="0"/>
                <a:cs typeface="Calibri" panose="020F0502020204030204" pitchFamily="34" charset="0"/>
              </a:rPr>
              <a:t>PEX-AL-PEX are o durată de viață lungă și o rezistență bună la impact, chimicale și coroziune.</a:t>
            </a:r>
          </a:p>
        </p:txBody>
      </p:sp>
      <p:sp>
        <p:nvSpPr>
          <p:cNvPr id="11" name="CasetăText 10">
            <a:extLst>
              <a:ext uri="{FF2B5EF4-FFF2-40B4-BE49-F238E27FC236}">
                <a16:creationId xmlns:a16="http://schemas.microsoft.com/office/drawing/2014/main" id="{AD7D814F-792F-97EB-A752-FEDF9995E76F}"/>
              </a:ext>
            </a:extLst>
          </p:cNvPr>
          <p:cNvSpPr txBox="1"/>
          <p:nvPr/>
        </p:nvSpPr>
        <p:spPr>
          <a:xfrm>
            <a:off x="778642" y="4914266"/>
            <a:ext cx="10575155" cy="646331"/>
          </a:xfrm>
          <a:prstGeom prst="rect">
            <a:avLst/>
          </a:prstGeom>
          <a:noFill/>
        </p:spPr>
        <p:txBody>
          <a:bodyPr wrap="square">
            <a:spAutoFit/>
          </a:bodyPr>
          <a:lstStyle/>
          <a:p>
            <a:pPr algn="just"/>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Aplicații Tipice ale Conductelor PEX-AL-PEX: </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sisteme de apă caldă și rece menajeră, sisteme de încălzire în pardoseală.</a:t>
            </a:r>
          </a:p>
        </p:txBody>
      </p:sp>
      <p:sp>
        <p:nvSpPr>
          <p:cNvPr id="3" name="Substituent subsol 6">
            <a:extLst>
              <a:ext uri="{FF2B5EF4-FFF2-40B4-BE49-F238E27FC236}">
                <a16:creationId xmlns:a16="http://schemas.microsoft.com/office/drawing/2014/main" id="{963D97BF-62D4-AF84-BF96-F243A5794632}"/>
              </a:ext>
            </a:extLst>
          </p:cNvPr>
          <p:cNvSpPr>
            <a:spLocks noGrp="1"/>
          </p:cNvSpPr>
          <p:nvPr>
            <p:ph type="ftr" sz="quarter" idx="11"/>
          </p:nvPr>
        </p:nvSpPr>
        <p:spPr>
          <a:xfrm>
            <a:off x="1169961" y="5878720"/>
            <a:ext cx="1855342" cy="298800"/>
          </a:xfrm>
        </p:spPr>
        <p:txBody>
          <a:bodyPr rtlCol="0"/>
          <a:lstStyle/>
          <a:p>
            <a:pPr rtl="0"/>
            <a:r>
              <a:rPr lang="ro-RO" dirty="0"/>
              <a:t>Conducte multistrat</a:t>
            </a:r>
          </a:p>
        </p:txBody>
      </p:sp>
    </p:spTree>
    <p:extLst>
      <p:ext uri="{BB962C8B-B14F-4D97-AF65-F5344CB8AC3E}">
        <p14:creationId xmlns:p14="http://schemas.microsoft.com/office/powerpoint/2010/main" val="129896798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stituent dată 3">
            <a:extLst>
              <a:ext uri="{FF2B5EF4-FFF2-40B4-BE49-F238E27FC236}">
                <a16:creationId xmlns:a16="http://schemas.microsoft.com/office/drawing/2014/main" id="{DAD41357-3F94-DF29-D9A4-D1BE41B7AA1A}"/>
              </a:ext>
            </a:extLst>
          </p:cNvPr>
          <p:cNvSpPr>
            <a:spLocks noGrp="1"/>
          </p:cNvSpPr>
          <p:nvPr>
            <p:ph type="dt" sz="half" idx="10"/>
          </p:nvPr>
        </p:nvSpPr>
        <p:spPr/>
        <p:txBody>
          <a:bodyPr/>
          <a:lstStyle/>
          <a:p>
            <a:r>
              <a:rPr lang="ro-RO" dirty="0"/>
              <a:t>05.11.2025</a:t>
            </a:r>
            <a:endParaRPr lang="ro-RO" noProof="0" dirty="0"/>
          </a:p>
        </p:txBody>
      </p:sp>
      <p:sp>
        <p:nvSpPr>
          <p:cNvPr id="6" name="Substituent număr diapozitiv 5">
            <a:extLst>
              <a:ext uri="{FF2B5EF4-FFF2-40B4-BE49-F238E27FC236}">
                <a16:creationId xmlns:a16="http://schemas.microsoft.com/office/drawing/2014/main" id="{2ACB4F9F-E216-7605-9ABF-B0DC8ECE54C0}"/>
              </a:ext>
            </a:extLst>
          </p:cNvPr>
          <p:cNvSpPr>
            <a:spLocks noGrp="1"/>
          </p:cNvSpPr>
          <p:nvPr>
            <p:ph type="sldNum" sz="quarter" idx="12"/>
          </p:nvPr>
        </p:nvSpPr>
        <p:spPr/>
        <p:txBody>
          <a:bodyPr/>
          <a:lstStyle/>
          <a:p>
            <a:fld id="{8D581BC7-E183-40DB-AC97-C19EA4EB8894}" type="slidenum">
              <a:rPr lang="ro-RO" noProof="0" smtClean="0"/>
              <a:pPr/>
              <a:t>25</a:t>
            </a:fld>
            <a:endParaRPr lang="ro-RO" noProof="0" dirty="0"/>
          </a:p>
        </p:txBody>
      </p:sp>
      <p:sp>
        <p:nvSpPr>
          <p:cNvPr id="8" name="CasetăText 7">
            <a:extLst>
              <a:ext uri="{FF2B5EF4-FFF2-40B4-BE49-F238E27FC236}">
                <a16:creationId xmlns:a16="http://schemas.microsoft.com/office/drawing/2014/main" id="{4A2C7180-7C9C-8832-983C-10993F1798DA}"/>
              </a:ext>
            </a:extLst>
          </p:cNvPr>
          <p:cNvSpPr txBox="1"/>
          <p:nvPr/>
        </p:nvSpPr>
        <p:spPr>
          <a:xfrm>
            <a:off x="3438898" y="5704954"/>
            <a:ext cx="6028154"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Video 8 Linie de producție a conductelor din PEX-AL-PEX [</a:t>
            </a:r>
            <a:r>
              <a:rPr lang="ro-RO" b="1" dirty="0">
                <a:solidFill>
                  <a:schemeClr val="bg2"/>
                </a:solidFill>
                <a:ea typeface="Calibri" panose="020F0502020204030204" pitchFamily="34" charset="0"/>
                <a:cs typeface="Calibri" panose="020F0502020204030204" pitchFamily="34" charset="0"/>
                <a:hlinkClick r:id="rId3"/>
              </a:rPr>
              <a:t>www.youtube.com</a:t>
            </a:r>
            <a:r>
              <a:rPr lang="en-US" b="1" dirty="0">
                <a:solidFill>
                  <a:schemeClr val="bg2"/>
                </a:solidFill>
                <a:ea typeface="Calibri" panose="020F0502020204030204" pitchFamily="34" charset="0"/>
                <a:cs typeface="Calibri" panose="020F0502020204030204" pitchFamily="34" charset="0"/>
              </a:rPr>
              <a:t>]</a:t>
            </a:r>
            <a:endParaRPr lang="ro-RO" dirty="0">
              <a:solidFill>
                <a:schemeClr val="bg2"/>
              </a:solidFill>
            </a:endParaRPr>
          </a:p>
        </p:txBody>
      </p:sp>
      <p:pic>
        <p:nvPicPr>
          <p:cNvPr id="2" name="Media online 1" title="PEX AL PEX / PERT AL PERT Pipe Production Line / Multilayer Plastic Aluminum Pipe Production Line">
            <a:hlinkClick r:id="" action="ppaction://media"/>
            <a:extLst>
              <a:ext uri="{FF2B5EF4-FFF2-40B4-BE49-F238E27FC236}">
                <a16:creationId xmlns:a16="http://schemas.microsoft.com/office/drawing/2014/main" id="{20230CC1-A7EE-DA31-4350-A1CBA231F73C}"/>
              </a:ext>
            </a:extLst>
          </p:cNvPr>
          <p:cNvPicPr>
            <a:picLocks noRot="1" noChangeAspect="1"/>
          </p:cNvPicPr>
          <p:nvPr>
            <a:videoFile r:link="rId1"/>
          </p:nvPr>
        </p:nvPicPr>
        <p:blipFill>
          <a:blip r:embed="rId4"/>
          <a:stretch>
            <a:fillRect/>
          </a:stretch>
        </p:blipFill>
        <p:spPr>
          <a:xfrm>
            <a:off x="1363572" y="361491"/>
            <a:ext cx="9464855" cy="5343463"/>
          </a:xfrm>
          <a:prstGeom prst="rect">
            <a:avLst/>
          </a:prstGeom>
        </p:spPr>
      </p:pic>
      <p:sp>
        <p:nvSpPr>
          <p:cNvPr id="3" name="Substituent subsol 6">
            <a:extLst>
              <a:ext uri="{FF2B5EF4-FFF2-40B4-BE49-F238E27FC236}">
                <a16:creationId xmlns:a16="http://schemas.microsoft.com/office/drawing/2014/main" id="{3CA8A1C8-1B2E-909E-B206-A992010AE0C6}"/>
              </a:ext>
            </a:extLst>
          </p:cNvPr>
          <p:cNvSpPr>
            <a:spLocks noGrp="1"/>
          </p:cNvSpPr>
          <p:nvPr>
            <p:ph type="ftr" sz="quarter" idx="11"/>
          </p:nvPr>
        </p:nvSpPr>
        <p:spPr>
          <a:xfrm>
            <a:off x="1169961" y="5878720"/>
            <a:ext cx="1855342" cy="298800"/>
          </a:xfrm>
        </p:spPr>
        <p:txBody>
          <a:bodyPr rtlCol="0"/>
          <a:lstStyle/>
          <a:p>
            <a:pPr rtl="0"/>
            <a:r>
              <a:rPr lang="ro-RO" dirty="0"/>
              <a:t>Conducte multistrat</a:t>
            </a:r>
          </a:p>
        </p:txBody>
      </p:sp>
    </p:spTree>
    <p:extLst>
      <p:ext uri="{BB962C8B-B14F-4D97-AF65-F5344CB8AC3E}">
        <p14:creationId xmlns:p14="http://schemas.microsoft.com/office/powerpoint/2010/main" val="157290858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4A573-6643-D6B7-DBEB-7DDF2765CD34}"/>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4FA7AC63-6EDC-5EEC-6542-75C66F4AF04C}"/>
              </a:ext>
            </a:extLst>
          </p:cNvPr>
          <p:cNvSpPr>
            <a:spLocks noGrp="1"/>
          </p:cNvSpPr>
          <p:nvPr>
            <p:ph type="dt" sz="half" idx="10"/>
          </p:nvPr>
        </p:nvSpPr>
        <p:spPr/>
        <p:txBody>
          <a:bodyPr rtlCol="0"/>
          <a:lstStyle/>
          <a:p>
            <a:pPr rtl="0"/>
            <a:r>
              <a:rPr lang="ro-RO" dirty="0"/>
              <a:t>05.11.2025</a:t>
            </a:r>
          </a:p>
        </p:txBody>
      </p:sp>
      <p:sp>
        <p:nvSpPr>
          <p:cNvPr id="8" name="Substituent număr diapozitiv 7">
            <a:extLst>
              <a:ext uri="{FF2B5EF4-FFF2-40B4-BE49-F238E27FC236}">
                <a16:creationId xmlns:a16="http://schemas.microsoft.com/office/drawing/2014/main" id="{5831D54A-9604-9DE8-62A0-F299327545F0}"/>
              </a:ext>
            </a:extLst>
          </p:cNvPr>
          <p:cNvSpPr>
            <a:spLocks noGrp="1"/>
          </p:cNvSpPr>
          <p:nvPr>
            <p:ph type="sldNum" sz="quarter" idx="12"/>
          </p:nvPr>
        </p:nvSpPr>
        <p:spPr/>
        <p:txBody>
          <a:bodyPr rtlCol="0"/>
          <a:lstStyle/>
          <a:p>
            <a:pPr rtl="0"/>
            <a:fld id="{8D581BC7-E183-40DB-AC97-C19EA4EB8894}" type="slidenum">
              <a:rPr lang="ro-RO" smtClean="0"/>
              <a:pPr rtl="0"/>
              <a:t>26</a:t>
            </a:fld>
            <a:endParaRPr lang="ro-RO" dirty="0"/>
          </a:p>
        </p:txBody>
      </p:sp>
      <p:sp>
        <p:nvSpPr>
          <p:cNvPr id="2" name="Substituent subsol 6">
            <a:extLst>
              <a:ext uri="{FF2B5EF4-FFF2-40B4-BE49-F238E27FC236}">
                <a16:creationId xmlns:a16="http://schemas.microsoft.com/office/drawing/2014/main" id="{6254E90E-D724-638A-D900-724E3B4F512B}"/>
              </a:ext>
            </a:extLst>
          </p:cNvPr>
          <p:cNvSpPr>
            <a:spLocks noGrp="1"/>
          </p:cNvSpPr>
          <p:nvPr>
            <p:ph type="ftr" sz="quarter" idx="11"/>
          </p:nvPr>
        </p:nvSpPr>
        <p:spPr>
          <a:xfrm>
            <a:off x="1169961" y="5878720"/>
            <a:ext cx="2010984" cy="297307"/>
          </a:xfrm>
        </p:spPr>
        <p:txBody>
          <a:bodyPr rtlCol="0"/>
          <a:lstStyle/>
          <a:p>
            <a:pPr rtl="0"/>
            <a:r>
              <a:rPr lang="ro-RO" dirty="0"/>
              <a:t>Marcajul conductelor din plastic</a:t>
            </a:r>
          </a:p>
        </p:txBody>
      </p:sp>
      <p:sp>
        <p:nvSpPr>
          <p:cNvPr id="4" name="CasetăText 3">
            <a:extLst>
              <a:ext uri="{FF2B5EF4-FFF2-40B4-BE49-F238E27FC236}">
                <a16:creationId xmlns:a16="http://schemas.microsoft.com/office/drawing/2014/main" id="{264A8C1C-B5CF-D619-E150-72831841F251}"/>
              </a:ext>
            </a:extLst>
          </p:cNvPr>
          <p:cNvSpPr txBox="1"/>
          <p:nvPr/>
        </p:nvSpPr>
        <p:spPr>
          <a:xfrm>
            <a:off x="778643" y="454900"/>
            <a:ext cx="6099242" cy="369332"/>
          </a:xfrm>
          <a:prstGeom prst="rect">
            <a:avLst/>
          </a:prstGeom>
          <a:noFill/>
        </p:spPr>
        <p:txBody>
          <a:bodyPr wrap="square">
            <a:spAutoFit/>
          </a:bodyPr>
          <a:lstStyle/>
          <a:p>
            <a:r>
              <a:rPr lang="ro-RO" b="1" u="sng" dirty="0">
                <a:solidFill>
                  <a:schemeClr val="bg2"/>
                </a:solidFill>
                <a:latin typeface="Calibri" panose="020F0502020204030204" pitchFamily="34" charset="0"/>
                <a:ea typeface="Calibri" panose="020F0502020204030204" pitchFamily="34" charset="0"/>
                <a:cs typeface="Calibri" panose="020F0502020204030204" pitchFamily="34" charset="0"/>
              </a:rPr>
              <a:t>Elemente de Marcaj pe Conductele din Plastic</a:t>
            </a:r>
          </a:p>
        </p:txBody>
      </p:sp>
      <p:sp>
        <p:nvSpPr>
          <p:cNvPr id="16" name="Rectangle 4">
            <a:extLst>
              <a:ext uri="{FF2B5EF4-FFF2-40B4-BE49-F238E27FC236}">
                <a16:creationId xmlns:a16="http://schemas.microsoft.com/office/drawing/2014/main" id="{BBFDA8A0-CF20-ECCF-01BF-C625B9F11A4E}"/>
              </a:ext>
            </a:extLst>
          </p:cNvPr>
          <p:cNvSpPr>
            <a:spLocks noChangeArrowheads="1"/>
          </p:cNvSpPr>
          <p:nvPr/>
        </p:nvSpPr>
        <p:spPr bwMode="auto">
          <a:xfrm>
            <a:off x="778643" y="824232"/>
            <a:ext cx="5594109"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ro-RO" altLang="ro-RO" b="1"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Calibri" panose="020F0502020204030204" pitchFamily="34" charset="0"/>
              </a:rPr>
              <a:t>Numele sau Sigla Producătorului</a:t>
            </a:r>
            <a:endParaRPr kumimoji="0" lang="ro-RO" altLang="ro-RO" b="0"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ro-RO" altLang="ro-RO"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Identifică producătorul conductei, asigurând trasabilitatea și conformitatea cu standardele de calitate.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ro-RO" altLang="ro-RO" b="1"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Calibri" panose="020F0502020204030204" pitchFamily="34" charset="0"/>
              </a:rPr>
              <a:t>Materialul Conductei</a:t>
            </a:r>
            <a:endParaRPr kumimoji="0" lang="ro-RO" altLang="ro-RO" b="0"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ro-RO" altLang="ro-RO"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Codul materialului din care este fabricată conducta, cum ar fi </a:t>
            </a:r>
            <a:r>
              <a:rPr kumimoji="0" lang="ro-RO" altLang="ro-RO"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PE</a:t>
            </a:r>
            <a:r>
              <a:rPr kumimoji="0" lang="ro-RO" altLang="ro-RO"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(polietilenă) pentru HDPE sau </a:t>
            </a:r>
            <a:r>
              <a:rPr kumimoji="0" lang="ro-RO" altLang="ro-RO"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PP-R</a:t>
            </a:r>
            <a:r>
              <a:rPr kumimoji="0" lang="ro-RO" altLang="ro-RO"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pentru polipropilenă </a:t>
            </a:r>
            <a:r>
              <a:rPr kumimoji="0" lang="ro-RO" altLang="ro-RO"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random</a:t>
            </a:r>
            <a:r>
              <a:rPr kumimoji="0" lang="ro-RO" altLang="ro-RO"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ro-RO" altLang="ro-RO" b="1"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Calibri" panose="020F0502020204030204" pitchFamily="34" charset="0"/>
              </a:rPr>
              <a:t>Standardul de Conformitate</a:t>
            </a:r>
            <a:endParaRPr kumimoji="0" lang="ro-RO" altLang="ro-RO" b="0"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ro-RO" altLang="ro-RO"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Standardul după care a fost fabricată conducta, cum ar fi </a:t>
            </a:r>
            <a:r>
              <a:rPr kumimoji="0" lang="ro-RO" altLang="ro-RO"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EN 12201</a:t>
            </a:r>
            <a:r>
              <a:rPr kumimoji="0" lang="ro-RO" altLang="ro-RO"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pentru HDPE sau </a:t>
            </a:r>
            <a:r>
              <a:rPr kumimoji="0" lang="ro-RO" altLang="ro-RO"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EN ISO 15874</a:t>
            </a:r>
            <a:r>
              <a:rPr kumimoji="0" lang="ro-RO" altLang="ro-RO"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pentru PPR. Acesta indică utilizatorilor că produsul respectă specificațiile necesare pentru aplicațiile prevăzute.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ro-RO" altLang="ro-RO" b="1"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Calibri" panose="020F0502020204030204" pitchFamily="34" charset="0"/>
              </a:rPr>
              <a:t>Diametrul Exterior și Grosimea Pereților</a:t>
            </a:r>
            <a:endParaRPr kumimoji="0" lang="ro-RO" altLang="ro-RO" b="0"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ro-RO" altLang="ro-RO"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Exprimată de obicei în milimetri, această informație este crucială pentru compatibilitatea conductei cu fitinguri și echipamente.</a:t>
            </a:r>
          </a:p>
        </p:txBody>
      </p:sp>
      <p:sp>
        <p:nvSpPr>
          <p:cNvPr id="17" name="Rectangle 5">
            <a:extLst>
              <a:ext uri="{FF2B5EF4-FFF2-40B4-BE49-F238E27FC236}">
                <a16:creationId xmlns:a16="http://schemas.microsoft.com/office/drawing/2014/main" id="{43706887-0C4F-C30D-E22D-31254D297D97}"/>
              </a:ext>
            </a:extLst>
          </p:cNvPr>
          <p:cNvSpPr>
            <a:spLocks noChangeArrowheads="1"/>
          </p:cNvSpPr>
          <p:nvPr/>
        </p:nvSpPr>
        <p:spPr bwMode="auto">
          <a:xfrm>
            <a:off x="6501423" y="824232"/>
            <a:ext cx="519122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ro-RO" altLang="ro-RO" b="1"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Calibri" panose="020F0502020204030204" pitchFamily="34" charset="0"/>
              </a:rPr>
              <a:t>Clasa de Presiune (PN)</a:t>
            </a:r>
            <a:endParaRPr kumimoji="0" lang="ro-RO" altLang="ro-RO" b="0"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ro-RO" altLang="ro-RO"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Clasa de presiune nominală indicată ca </a:t>
            </a:r>
            <a:r>
              <a:rPr kumimoji="0" lang="ro-RO" altLang="ro-RO"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PN</a:t>
            </a:r>
            <a:r>
              <a:rPr kumimoji="0" lang="ro-RO" altLang="ro-RO"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(de exemplu, PN16, PN10), care reprezintă presiunea maximă suportată de conducta respectivă la temperatura nominală specificată.</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ro-RO" altLang="ro-RO" b="1"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Calibri" panose="020F0502020204030204" pitchFamily="34" charset="0"/>
              </a:rPr>
              <a:t>Aplicația sau Destinația de Utilizare</a:t>
            </a:r>
            <a:endParaRPr kumimoji="0" lang="ro-RO" altLang="ro-RO" b="0"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ro-RO" altLang="ro-RO"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De exemplu, coduri pentru apă potabilă, apă caldă, canalizare, gaze, specificate prin simboluri sau prin text   </a:t>
            </a:r>
          </a:p>
          <a:p>
            <a:pPr marL="87313" marR="0" lvl="0" indent="-87313"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ro-RO" altLang="ro-RO" b="1" dirty="0">
                <a:solidFill>
                  <a:schemeClr val="tx2"/>
                </a:solidFill>
                <a:latin typeface="Calibri" panose="020F0502020204030204" pitchFamily="34" charset="0"/>
                <a:ea typeface="Calibri" panose="020F0502020204030204" pitchFamily="34" charset="0"/>
                <a:cs typeface="Calibri" panose="020F0502020204030204" pitchFamily="34" charset="0"/>
              </a:rPr>
              <a:t>Temperatura Maximă de Utilizare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ro-RO" altLang="ro-RO" b="1"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Calibri" panose="020F0502020204030204" pitchFamily="34" charset="0"/>
              </a:rPr>
              <a:t>Lotul de Producție</a:t>
            </a:r>
            <a:endParaRPr kumimoji="0" lang="ro-RO" altLang="ro-RO" b="0"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ro-RO" altLang="ro-RO" b="1"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Calibri" panose="020F0502020204030204" pitchFamily="34" charset="0"/>
              </a:rPr>
              <a:t>Marcajul de Conformitate (de exemplu, CE)</a:t>
            </a:r>
            <a:endParaRPr kumimoji="0" lang="ro-RO" altLang="ro-RO" b="0"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ro-RO" altLang="ro-RO"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Atestă conformitatea produsului cu directivele Uniunii Europene, acolo unde este cazul, în special pentru produsele utilizate în construcții.</a:t>
            </a:r>
          </a:p>
        </p:txBody>
      </p:sp>
      <p:pic>
        <p:nvPicPr>
          <p:cNvPr id="19" name="Imagine 18">
            <a:extLst>
              <a:ext uri="{FF2B5EF4-FFF2-40B4-BE49-F238E27FC236}">
                <a16:creationId xmlns:a16="http://schemas.microsoft.com/office/drawing/2014/main" id="{BEB9B0F2-FBFB-F6F9-6CA5-7570459CC195}"/>
              </a:ext>
            </a:extLst>
          </p:cNvPr>
          <p:cNvPicPr>
            <a:picLocks noChangeAspect="1"/>
          </p:cNvPicPr>
          <p:nvPr/>
        </p:nvPicPr>
        <p:blipFill>
          <a:blip r:embed="rId3"/>
          <a:stretch>
            <a:fillRect/>
          </a:stretch>
        </p:blipFill>
        <p:spPr>
          <a:xfrm>
            <a:off x="1727407" y="5459939"/>
            <a:ext cx="8737186" cy="342948"/>
          </a:xfrm>
          <a:prstGeom prst="rect">
            <a:avLst/>
          </a:prstGeom>
        </p:spPr>
      </p:pic>
    </p:spTree>
    <p:extLst>
      <p:ext uri="{BB962C8B-B14F-4D97-AF65-F5344CB8AC3E}">
        <p14:creationId xmlns:p14="http://schemas.microsoft.com/office/powerpoint/2010/main" val="371759572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8F499-C081-BBA8-1B7E-5489AA91B2ED}"/>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835C127B-0B34-1CB8-717B-9766617CDC3E}"/>
              </a:ext>
            </a:extLst>
          </p:cNvPr>
          <p:cNvSpPr>
            <a:spLocks noGrp="1"/>
          </p:cNvSpPr>
          <p:nvPr>
            <p:ph type="dt" sz="half" idx="10"/>
          </p:nvPr>
        </p:nvSpPr>
        <p:spPr/>
        <p:txBody>
          <a:bodyPr rtlCol="0"/>
          <a:lstStyle/>
          <a:p>
            <a:pPr rtl="0"/>
            <a:r>
              <a:rPr lang="ro-RO" dirty="0"/>
              <a:t>05.11.2025</a:t>
            </a:r>
          </a:p>
        </p:txBody>
      </p:sp>
      <p:sp>
        <p:nvSpPr>
          <p:cNvPr id="8" name="Substituent număr diapozitiv 7">
            <a:extLst>
              <a:ext uri="{FF2B5EF4-FFF2-40B4-BE49-F238E27FC236}">
                <a16:creationId xmlns:a16="http://schemas.microsoft.com/office/drawing/2014/main" id="{406537F2-511F-570A-2AFA-E488E2C4BD51}"/>
              </a:ext>
            </a:extLst>
          </p:cNvPr>
          <p:cNvSpPr>
            <a:spLocks noGrp="1"/>
          </p:cNvSpPr>
          <p:nvPr>
            <p:ph type="sldNum" sz="quarter" idx="12"/>
          </p:nvPr>
        </p:nvSpPr>
        <p:spPr/>
        <p:txBody>
          <a:bodyPr rtlCol="0"/>
          <a:lstStyle/>
          <a:p>
            <a:pPr rtl="0"/>
            <a:fld id="{8D581BC7-E183-40DB-AC97-C19EA4EB8894}" type="slidenum">
              <a:rPr lang="ro-RO" smtClean="0"/>
              <a:pPr rtl="0"/>
              <a:t>27</a:t>
            </a:fld>
            <a:endParaRPr lang="ro-RO" dirty="0"/>
          </a:p>
        </p:txBody>
      </p:sp>
      <p:sp>
        <p:nvSpPr>
          <p:cNvPr id="2" name="Substituent subsol 6">
            <a:extLst>
              <a:ext uri="{FF2B5EF4-FFF2-40B4-BE49-F238E27FC236}">
                <a16:creationId xmlns:a16="http://schemas.microsoft.com/office/drawing/2014/main" id="{810E2EA0-E47A-564A-D5F3-3815A2E9438F}"/>
              </a:ext>
            </a:extLst>
          </p:cNvPr>
          <p:cNvSpPr>
            <a:spLocks noGrp="1"/>
          </p:cNvSpPr>
          <p:nvPr>
            <p:ph type="ftr" sz="quarter" idx="11"/>
          </p:nvPr>
        </p:nvSpPr>
        <p:spPr>
          <a:xfrm>
            <a:off x="1169961" y="5878720"/>
            <a:ext cx="1855342" cy="298800"/>
          </a:xfrm>
        </p:spPr>
        <p:txBody>
          <a:bodyPr rtlCol="0"/>
          <a:lstStyle/>
          <a:p>
            <a:pPr rtl="0"/>
            <a:r>
              <a:rPr lang="ro-RO" dirty="0"/>
              <a:t>Impactul asupra mediului</a:t>
            </a:r>
          </a:p>
        </p:txBody>
      </p:sp>
      <p:sp>
        <p:nvSpPr>
          <p:cNvPr id="4" name="CasetăText 3">
            <a:extLst>
              <a:ext uri="{FF2B5EF4-FFF2-40B4-BE49-F238E27FC236}">
                <a16:creationId xmlns:a16="http://schemas.microsoft.com/office/drawing/2014/main" id="{58DD1DB1-C3D1-E743-FAA2-1BE478657F5A}"/>
              </a:ext>
            </a:extLst>
          </p:cNvPr>
          <p:cNvSpPr txBox="1"/>
          <p:nvPr/>
        </p:nvSpPr>
        <p:spPr>
          <a:xfrm>
            <a:off x="955889" y="295884"/>
            <a:ext cx="6099242" cy="369332"/>
          </a:xfrm>
          <a:prstGeom prst="rect">
            <a:avLst/>
          </a:prstGeom>
          <a:noFill/>
        </p:spPr>
        <p:txBody>
          <a:bodyPr wrap="square">
            <a:spAutoFit/>
          </a:bodyPr>
          <a:lstStyle/>
          <a:p>
            <a:r>
              <a:rPr lang="ro-RO" b="1" u="sng" dirty="0">
                <a:solidFill>
                  <a:schemeClr val="bg2"/>
                </a:solidFill>
                <a:latin typeface="Calibri" panose="020F0502020204030204" pitchFamily="34" charset="0"/>
                <a:ea typeface="Calibri" panose="020F0502020204030204" pitchFamily="34" charset="0"/>
                <a:cs typeface="Calibri" panose="020F0502020204030204" pitchFamily="34" charset="0"/>
              </a:rPr>
              <a:t>IMPACTUL ECOLOGIC</a:t>
            </a:r>
          </a:p>
        </p:txBody>
      </p:sp>
      <p:pic>
        <p:nvPicPr>
          <p:cNvPr id="5" name="Imagine 4">
            <a:extLst>
              <a:ext uri="{FF2B5EF4-FFF2-40B4-BE49-F238E27FC236}">
                <a16:creationId xmlns:a16="http://schemas.microsoft.com/office/drawing/2014/main" id="{9418FBFB-F505-2B4B-0784-2732EFF13892}"/>
              </a:ext>
            </a:extLst>
          </p:cNvPr>
          <p:cNvPicPr>
            <a:picLocks noChangeAspect="1"/>
          </p:cNvPicPr>
          <p:nvPr/>
        </p:nvPicPr>
        <p:blipFill>
          <a:blip r:embed="rId3"/>
          <a:stretch>
            <a:fillRect/>
          </a:stretch>
        </p:blipFill>
        <p:spPr>
          <a:xfrm>
            <a:off x="1811915" y="956048"/>
            <a:ext cx="8685858" cy="2365964"/>
          </a:xfrm>
          <a:prstGeom prst="rect">
            <a:avLst/>
          </a:prstGeom>
          <a:ln>
            <a:noFill/>
          </a:ln>
          <a:effectLst>
            <a:outerShdw blurRad="292100" dist="139700" dir="2700000" algn="tl" rotWithShape="0">
              <a:srgbClr val="333333">
                <a:alpha val="65000"/>
              </a:srgbClr>
            </a:outerShdw>
          </a:effectLst>
        </p:spPr>
      </p:pic>
      <p:sp>
        <p:nvSpPr>
          <p:cNvPr id="7" name="Rectangle 1">
            <a:extLst>
              <a:ext uri="{FF2B5EF4-FFF2-40B4-BE49-F238E27FC236}">
                <a16:creationId xmlns:a16="http://schemas.microsoft.com/office/drawing/2014/main" id="{DEB78E1B-9EDB-30DE-0226-68B34C8817F1}"/>
              </a:ext>
            </a:extLst>
          </p:cNvPr>
          <p:cNvSpPr>
            <a:spLocks noChangeArrowheads="1"/>
          </p:cNvSpPr>
          <p:nvPr/>
        </p:nvSpPr>
        <p:spPr bwMode="auto">
          <a:xfrm>
            <a:off x="955889" y="3623162"/>
            <a:ext cx="10397911"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ts val="600"/>
              </a:spcAft>
              <a:buClrTx/>
              <a:buSzTx/>
              <a:buFontTx/>
              <a:buChar char="•"/>
              <a:tabLst/>
            </a:pPr>
            <a:r>
              <a:rPr kumimoji="0" lang="ro-RO" altLang="ro-RO" sz="1800" b="1" i="0" u="none" strike="noStrike" cap="none" normalizeH="0" baseline="0" dirty="0" err="1">
                <a:ln>
                  <a:noFill/>
                </a:ln>
                <a:solidFill>
                  <a:schemeClr val="tx2"/>
                </a:solidFill>
                <a:effectLst/>
                <a:latin typeface="Calibri" panose="020F0502020204030204" pitchFamily="34" charset="0"/>
                <a:ea typeface="Calibri" panose="020F0502020204030204" pitchFamily="34" charset="0"/>
                <a:cs typeface="Calibri" panose="020F0502020204030204" pitchFamily="34" charset="0"/>
              </a:rPr>
              <a:t>Reciclabilitate</a:t>
            </a:r>
            <a:r>
              <a:rPr kumimoji="0" lang="ro-RO" altLang="ro-RO" sz="1800" b="0"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Calibri" panose="020F0502020204030204" pitchFamily="34" charset="0"/>
              </a:rPr>
              <a:t>: </a:t>
            </a:r>
            <a:r>
              <a:rPr kumimoji="0" lang="ro-RO" altLang="ro-RO"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Conductele din HDPE și PPR sunt mai ușor de reciclat, având o contribuție mai mică la deșeuri după utilizare. Conductele PEX și PEX-AL-PEX sunt mai greu de reciclat din cauza structurii încrucișate și a straturilor multiple.</a:t>
            </a:r>
          </a:p>
          <a:p>
            <a:pPr marL="0" marR="0" lvl="0" indent="0" algn="just" defTabSz="914400" rtl="0" eaLnBrk="0" fontAlgn="base" latinLnBrk="0" hangingPunct="0">
              <a:lnSpc>
                <a:spcPct val="100000"/>
              </a:lnSpc>
              <a:spcBef>
                <a:spcPct val="0"/>
              </a:spcBef>
              <a:spcAft>
                <a:spcPts val="600"/>
              </a:spcAft>
              <a:buClrTx/>
              <a:buSzTx/>
              <a:buFontTx/>
              <a:buChar char="•"/>
              <a:tabLst/>
            </a:pPr>
            <a:endParaRPr kumimoji="0" lang="ro-RO" altLang="ro-RO"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ro-RO" altLang="ro-RO" sz="1800" b="1"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Calibri" panose="020F0502020204030204" pitchFamily="34" charset="0"/>
              </a:rPr>
              <a:t>Durabilitate</a:t>
            </a:r>
            <a:r>
              <a:rPr kumimoji="0" lang="ro-RO" altLang="ro-RO" sz="1800" b="0"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Calibri" panose="020F0502020204030204" pitchFamily="34" charset="0"/>
              </a:rPr>
              <a:t>: </a:t>
            </a:r>
            <a:r>
              <a:rPr kumimoji="0" lang="ro-RO" altLang="ro-RO"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Toate aceste materiale sunt durabile și rezistente la coroziune, însă conductele din HDPE și PPR au de obicei o durată de viață mai lungă în medii fără presiuni extreme, reducând necesitatea înlocuirilor frecvente și, implicit, amprenta lor de carbon și apă. </a:t>
            </a:r>
          </a:p>
        </p:txBody>
      </p:sp>
      <p:sp>
        <p:nvSpPr>
          <p:cNvPr id="10" name="CasetăText 9">
            <a:extLst>
              <a:ext uri="{FF2B5EF4-FFF2-40B4-BE49-F238E27FC236}">
                <a16:creationId xmlns:a16="http://schemas.microsoft.com/office/drawing/2014/main" id="{D37444ED-A880-2F98-409F-A00008FE2E7C}"/>
              </a:ext>
            </a:extLst>
          </p:cNvPr>
          <p:cNvSpPr txBox="1"/>
          <p:nvPr/>
        </p:nvSpPr>
        <p:spPr>
          <a:xfrm>
            <a:off x="4776281" y="480550"/>
            <a:ext cx="5838224" cy="646331"/>
          </a:xfrm>
          <a:prstGeom prst="rect">
            <a:avLst/>
          </a:prstGeom>
          <a:noFill/>
        </p:spPr>
        <p:txBody>
          <a:bodyPr wrap="square">
            <a:spAutoFit/>
          </a:bodyPr>
          <a:lstStyle/>
          <a:p>
            <a:pPr algn="ct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Tabelul </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3</a:t>
            </a: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 </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Impact </a:t>
            </a: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comparativ între</a:t>
            </a:r>
            <a:r>
              <a:rPr lang="ro-RO" dirty="0">
                <a:solidFill>
                  <a:schemeClr val="bg2"/>
                </a:solidFill>
                <a:latin typeface="Calibri" panose="020F0502020204030204" pitchFamily="34" charset="0"/>
                <a:ea typeface="Calibri" panose="020F0502020204030204" pitchFamily="34" charset="0"/>
                <a:cs typeface="Calibri" panose="020F0502020204030204" pitchFamily="34" charset="0"/>
              </a:rPr>
              <a:t> conductele din plastic</a:t>
            </a:r>
          </a:p>
          <a:p>
            <a:pPr algn="ctr"/>
            <a:endParaRPr lang="ro-RO" dirty="0"/>
          </a:p>
        </p:txBody>
      </p:sp>
    </p:spTree>
    <p:extLst>
      <p:ext uri="{BB962C8B-B14F-4D97-AF65-F5344CB8AC3E}">
        <p14:creationId xmlns:p14="http://schemas.microsoft.com/office/powerpoint/2010/main" val="249393029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stituent dată 3">
            <a:extLst>
              <a:ext uri="{FF2B5EF4-FFF2-40B4-BE49-F238E27FC236}">
                <a16:creationId xmlns:a16="http://schemas.microsoft.com/office/drawing/2014/main" id="{DAD41357-3F94-DF29-D9A4-D1BE41B7AA1A}"/>
              </a:ext>
            </a:extLst>
          </p:cNvPr>
          <p:cNvSpPr>
            <a:spLocks noGrp="1"/>
          </p:cNvSpPr>
          <p:nvPr>
            <p:ph type="dt" sz="half" idx="10"/>
          </p:nvPr>
        </p:nvSpPr>
        <p:spPr/>
        <p:txBody>
          <a:bodyPr/>
          <a:lstStyle/>
          <a:p>
            <a:r>
              <a:rPr lang="ro-RO" dirty="0"/>
              <a:t>05.11.2025</a:t>
            </a:r>
            <a:endParaRPr lang="ro-RO" noProof="0" dirty="0"/>
          </a:p>
        </p:txBody>
      </p:sp>
      <p:sp>
        <p:nvSpPr>
          <p:cNvPr id="5" name="Substituent subsol 4">
            <a:extLst>
              <a:ext uri="{FF2B5EF4-FFF2-40B4-BE49-F238E27FC236}">
                <a16:creationId xmlns:a16="http://schemas.microsoft.com/office/drawing/2014/main" id="{29232117-C607-AEC6-8765-B0AB4BFA33A3}"/>
              </a:ext>
            </a:extLst>
          </p:cNvPr>
          <p:cNvSpPr>
            <a:spLocks noGrp="1"/>
          </p:cNvSpPr>
          <p:nvPr>
            <p:ph type="ftr" sz="quarter" idx="11"/>
          </p:nvPr>
        </p:nvSpPr>
        <p:spPr>
          <a:xfrm>
            <a:off x="1169960" y="5878720"/>
            <a:ext cx="1719155" cy="298800"/>
          </a:xfrm>
        </p:spPr>
        <p:txBody>
          <a:bodyPr/>
          <a:lstStyle/>
          <a:p>
            <a:r>
              <a:rPr lang="ro-RO" noProof="0" dirty="0"/>
              <a:t>Analiza comparativă</a:t>
            </a:r>
          </a:p>
        </p:txBody>
      </p:sp>
      <p:sp>
        <p:nvSpPr>
          <p:cNvPr id="6" name="Substituent număr diapozitiv 5">
            <a:extLst>
              <a:ext uri="{FF2B5EF4-FFF2-40B4-BE49-F238E27FC236}">
                <a16:creationId xmlns:a16="http://schemas.microsoft.com/office/drawing/2014/main" id="{2ACB4F9F-E216-7605-9ABF-B0DC8ECE54C0}"/>
              </a:ext>
            </a:extLst>
          </p:cNvPr>
          <p:cNvSpPr>
            <a:spLocks noGrp="1"/>
          </p:cNvSpPr>
          <p:nvPr>
            <p:ph type="sldNum" sz="quarter" idx="12"/>
          </p:nvPr>
        </p:nvSpPr>
        <p:spPr/>
        <p:txBody>
          <a:bodyPr/>
          <a:lstStyle/>
          <a:p>
            <a:fld id="{8D581BC7-E183-40DB-AC97-C19EA4EB8894}" type="slidenum">
              <a:rPr lang="ro-RO" noProof="0" smtClean="0"/>
              <a:pPr/>
              <a:t>28</a:t>
            </a:fld>
            <a:endParaRPr lang="ro-RO" noProof="0" dirty="0"/>
          </a:p>
        </p:txBody>
      </p:sp>
      <p:pic>
        <p:nvPicPr>
          <p:cNvPr id="7170" name="Picture 2" descr="Output image">
            <a:extLst>
              <a:ext uri="{FF2B5EF4-FFF2-40B4-BE49-F238E27FC236}">
                <a16:creationId xmlns:a16="http://schemas.microsoft.com/office/drawing/2014/main" id="{3B904C5A-F3A7-3538-1C30-E589CD4158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5786" y="311705"/>
            <a:ext cx="6180426" cy="565187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8D16AD2F-ABE5-C4AC-3B1A-AD84DA172811}"/>
              </a:ext>
            </a:extLst>
          </p:cNvPr>
          <p:cNvSpPr>
            <a:spLocks noChangeArrowheads="1"/>
          </p:cNvSpPr>
          <p:nvPr/>
        </p:nvSpPr>
        <p:spPr bwMode="auto">
          <a:xfrm>
            <a:off x="437746" y="403482"/>
            <a:ext cx="2120629"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ro-RO" altLang="ro-RO" sz="1800" b="1" i="0" u="none" strike="noStrike" cap="none" normalizeH="0" baseline="0" dirty="0">
                <a:ln>
                  <a:noFill/>
                </a:ln>
                <a:solidFill>
                  <a:srgbClr val="0070C0"/>
                </a:solidFill>
                <a:effectLst/>
                <a:latin typeface="Arial" panose="020B0604020202020204" pitchFamily="34" charset="0"/>
              </a:rPr>
              <a:t>Rezistența</a:t>
            </a:r>
            <a:r>
              <a:rPr kumimoji="0" lang="ro-RO" altLang="ro-RO" sz="1800" b="1" i="0" u="none" strike="noStrike" cap="none" normalizeH="0" baseline="0" dirty="0">
                <a:ln>
                  <a:noFill/>
                </a:ln>
                <a:solidFill>
                  <a:schemeClr val="tx2"/>
                </a:solidFill>
                <a:effectLst/>
                <a:latin typeface="Arial" panose="020B0604020202020204" pitchFamily="34" charset="0"/>
              </a:rPr>
              <a:t> mecanică</a:t>
            </a:r>
            <a:r>
              <a:rPr kumimoji="0" lang="ro-RO" altLang="ro-RO" sz="1800" b="0" i="0" u="none" strike="noStrike" cap="none" normalizeH="0" baseline="0" dirty="0">
                <a:ln>
                  <a:noFill/>
                </a:ln>
                <a:solidFill>
                  <a:schemeClr val="tx2"/>
                </a:solidFill>
                <a:effectLst/>
                <a:latin typeface="Arial" panose="020B0604020202020204" pitchFamily="34" charset="0"/>
              </a:rPr>
              <a:t>: Cele mai ridicate valori aparțin oțelului simplu și galvanizat.</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ro-RO" altLang="ro-RO" sz="1800" b="0" i="0" u="none" strike="noStrike" cap="none" normalizeH="0" baseline="0" dirty="0">
              <a:ln>
                <a:noFill/>
              </a:ln>
              <a:solidFill>
                <a:schemeClr val="tx2"/>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ro-RO" altLang="ro-RO" sz="1800" b="1" i="0" u="none" strike="noStrike" cap="none" normalizeH="0" baseline="0" dirty="0">
                <a:ln>
                  <a:noFill/>
                </a:ln>
                <a:solidFill>
                  <a:schemeClr val="accent3">
                    <a:lumMod val="40000"/>
                    <a:lumOff val="60000"/>
                  </a:schemeClr>
                </a:solidFill>
                <a:effectLst/>
                <a:latin typeface="Arial" panose="020B0604020202020204" pitchFamily="34" charset="0"/>
              </a:rPr>
              <a:t>Durabilitate</a:t>
            </a:r>
            <a:r>
              <a:rPr kumimoji="0" lang="ro-RO" altLang="ro-RO" sz="1800" b="0" i="0" u="none" strike="noStrike" cap="none" normalizeH="0" baseline="0" dirty="0">
                <a:ln>
                  <a:noFill/>
                </a:ln>
                <a:solidFill>
                  <a:schemeClr val="accent3">
                    <a:lumMod val="40000"/>
                    <a:lumOff val="60000"/>
                  </a:schemeClr>
                </a:solidFill>
                <a:effectLst/>
                <a:latin typeface="Arial" panose="020B0604020202020204" pitchFamily="34" charset="0"/>
              </a:rPr>
              <a:t>: </a:t>
            </a:r>
            <a:r>
              <a:rPr kumimoji="0" lang="ro-RO" altLang="ro-RO" sz="1800" b="0" i="0" u="none" strike="noStrike" cap="none" normalizeH="0" baseline="0" dirty="0">
                <a:ln>
                  <a:noFill/>
                </a:ln>
                <a:solidFill>
                  <a:schemeClr val="tx2"/>
                </a:solidFill>
                <a:effectLst/>
                <a:latin typeface="Arial" panose="020B0604020202020204" pitchFamily="34" charset="0"/>
              </a:rPr>
              <a:t>Oțelul galvanizat și </a:t>
            </a:r>
            <a:r>
              <a:rPr kumimoji="0" lang="en-US" altLang="ro-RO" sz="1800" b="0" i="0" u="none" strike="noStrike" cap="none" normalizeH="0" baseline="0" dirty="0">
                <a:ln>
                  <a:noFill/>
                </a:ln>
                <a:solidFill>
                  <a:schemeClr val="tx2"/>
                </a:solidFill>
                <a:effectLst/>
                <a:latin typeface="Arial" panose="020B0604020202020204" pitchFamily="34" charset="0"/>
              </a:rPr>
              <a:t>o</a:t>
            </a:r>
            <a:r>
              <a:rPr lang="ro-RO" altLang="ro-RO" dirty="0">
                <a:solidFill>
                  <a:schemeClr val="tx2"/>
                </a:solidFill>
                <a:latin typeface="Arial" panose="020B0604020202020204" pitchFamily="34" charset="0"/>
              </a:rPr>
              <a:t>țelul simplu</a:t>
            </a:r>
            <a:r>
              <a:rPr kumimoji="0" lang="ro-RO" altLang="ro-RO" sz="1800" b="0" i="0" u="none" strike="noStrike" cap="none" normalizeH="0" baseline="0" dirty="0">
                <a:ln>
                  <a:noFill/>
                </a:ln>
                <a:solidFill>
                  <a:schemeClr val="tx2"/>
                </a:solidFill>
                <a:effectLst/>
                <a:latin typeface="Arial" panose="020B0604020202020204" pitchFamily="34" charset="0"/>
              </a:rPr>
              <a:t> au cele mai bune performanțe.</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ro-RO" altLang="ro-RO" sz="1800" b="0" i="0" u="none" strike="noStrike" cap="none" normalizeH="0" baseline="0" dirty="0">
              <a:ln>
                <a:noFill/>
              </a:ln>
              <a:solidFill>
                <a:schemeClr val="tx2"/>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ro-RO" altLang="ro-RO" sz="1800" b="1" i="0" u="none" strike="noStrike" cap="none" normalizeH="0" baseline="0" dirty="0">
                <a:ln>
                  <a:noFill/>
                </a:ln>
                <a:solidFill>
                  <a:srgbClr val="FFC000"/>
                </a:solidFill>
                <a:effectLst/>
                <a:latin typeface="Arial" panose="020B0604020202020204" pitchFamily="34" charset="0"/>
              </a:rPr>
              <a:t>Rezistența la coroziune</a:t>
            </a:r>
            <a:r>
              <a:rPr kumimoji="0" lang="ro-RO" altLang="ro-RO" sz="1800" b="0" i="0" u="none" strike="noStrike" cap="none" normalizeH="0" baseline="0" dirty="0">
                <a:ln>
                  <a:noFill/>
                </a:ln>
                <a:solidFill>
                  <a:srgbClr val="FFC000"/>
                </a:solidFill>
                <a:effectLst/>
                <a:latin typeface="Arial" panose="020B0604020202020204" pitchFamily="34" charset="0"/>
              </a:rPr>
              <a:t>: </a:t>
            </a:r>
            <a:r>
              <a:rPr kumimoji="0" lang="ro-RO" altLang="ro-RO" sz="1800" b="0" i="0" u="none" strike="noStrike" cap="none" normalizeH="0" baseline="0" dirty="0">
                <a:ln>
                  <a:noFill/>
                </a:ln>
                <a:solidFill>
                  <a:schemeClr val="tx2"/>
                </a:solidFill>
                <a:effectLst/>
                <a:latin typeface="Arial" panose="020B0604020202020204" pitchFamily="34" charset="0"/>
              </a:rPr>
              <a:t>PVC-ul și PEX-</a:t>
            </a:r>
            <a:r>
              <a:rPr kumimoji="0" lang="ro-RO" altLang="ro-RO" sz="1800" b="0" i="0" u="none" strike="noStrike" cap="none" normalizeH="0" baseline="0" dirty="0" err="1">
                <a:ln>
                  <a:noFill/>
                </a:ln>
                <a:solidFill>
                  <a:schemeClr val="tx2"/>
                </a:solidFill>
                <a:effectLst/>
                <a:latin typeface="Arial" panose="020B0604020202020204" pitchFamily="34" charset="0"/>
              </a:rPr>
              <a:t>ul</a:t>
            </a:r>
            <a:r>
              <a:rPr kumimoji="0" lang="ro-RO" altLang="ro-RO" sz="1800" b="0" i="0" u="none" strike="noStrike" cap="none" normalizeH="0" baseline="0" dirty="0">
                <a:ln>
                  <a:noFill/>
                </a:ln>
                <a:solidFill>
                  <a:schemeClr val="tx2"/>
                </a:solidFill>
                <a:effectLst/>
                <a:latin typeface="Arial" panose="020B0604020202020204" pitchFamily="34" charset="0"/>
              </a:rPr>
              <a:t> sunt materialele cele mai rezistente la coroziune. </a:t>
            </a:r>
          </a:p>
        </p:txBody>
      </p:sp>
      <p:sp>
        <p:nvSpPr>
          <p:cNvPr id="7" name="Rectangle 4">
            <a:extLst>
              <a:ext uri="{FF2B5EF4-FFF2-40B4-BE49-F238E27FC236}">
                <a16:creationId xmlns:a16="http://schemas.microsoft.com/office/drawing/2014/main" id="{82E3619C-D0C3-FE19-BA6C-B14475100EF8}"/>
              </a:ext>
            </a:extLst>
          </p:cNvPr>
          <p:cNvSpPr>
            <a:spLocks noChangeArrowheads="1"/>
          </p:cNvSpPr>
          <p:nvPr/>
        </p:nvSpPr>
        <p:spPr bwMode="auto">
          <a:xfrm>
            <a:off x="9582849" y="1013981"/>
            <a:ext cx="2204937"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ro-RO" altLang="ro-RO" sz="1800" b="1" i="0" u="none" strike="noStrike" cap="none" normalizeH="0" baseline="0" dirty="0">
                <a:ln>
                  <a:noFill/>
                </a:ln>
                <a:solidFill>
                  <a:srgbClr val="00B050"/>
                </a:solidFill>
                <a:effectLst/>
                <a:latin typeface="Arial" panose="020B0604020202020204" pitchFamily="34" charset="0"/>
              </a:rPr>
              <a:t>Amprenta de carbon</a:t>
            </a:r>
            <a:r>
              <a:rPr kumimoji="0" lang="ro-RO" altLang="ro-RO" sz="1800" b="0" i="0" u="none" strike="noStrike" cap="none" normalizeH="0" baseline="0" dirty="0">
                <a:ln>
                  <a:noFill/>
                </a:ln>
                <a:solidFill>
                  <a:srgbClr val="00B050"/>
                </a:solidFill>
                <a:effectLst/>
                <a:latin typeface="Arial" panose="020B0604020202020204" pitchFamily="34" charset="0"/>
              </a:rPr>
              <a:t>: </a:t>
            </a:r>
            <a:r>
              <a:rPr kumimoji="0" lang="ro-RO" altLang="ro-RO" sz="1800" b="0" i="0" u="none" strike="noStrike" cap="none" normalizeH="0" baseline="0" dirty="0">
                <a:ln>
                  <a:noFill/>
                </a:ln>
                <a:solidFill>
                  <a:schemeClr val="tx2"/>
                </a:solidFill>
                <a:effectLst/>
                <a:latin typeface="Arial" panose="020B0604020202020204" pitchFamily="34" charset="0"/>
              </a:rPr>
              <a:t>PEX și PVC au amprente de carbon mai considerabil mai mari, comparativ cu oțelul și cuprul.</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ro-RO" altLang="ro-RO" sz="1800" b="0" i="0" u="none" strike="noStrike" cap="none" normalizeH="0" baseline="0" dirty="0">
              <a:ln>
                <a:noFill/>
              </a:ln>
              <a:solidFill>
                <a:schemeClr val="tx2"/>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ro-RO" altLang="ro-RO" sz="1800" b="1" i="0" u="none" strike="noStrike" cap="none" normalizeH="0" baseline="0" dirty="0">
                <a:ln>
                  <a:noFill/>
                </a:ln>
                <a:solidFill>
                  <a:srgbClr val="7030A0"/>
                </a:solidFill>
                <a:effectLst/>
                <a:latin typeface="Arial" panose="020B0604020202020204" pitchFamily="34" charset="0"/>
              </a:rPr>
              <a:t>Costul de producție</a:t>
            </a:r>
            <a:r>
              <a:rPr kumimoji="0" lang="ro-RO" altLang="ro-RO" sz="1800" b="0" i="0" u="none" strike="noStrike" cap="none" normalizeH="0" baseline="0" dirty="0">
                <a:ln>
                  <a:noFill/>
                </a:ln>
                <a:solidFill>
                  <a:srgbClr val="7030A0"/>
                </a:solidFill>
                <a:effectLst/>
                <a:latin typeface="Arial" panose="020B0604020202020204" pitchFamily="34" charset="0"/>
              </a:rPr>
              <a:t>: </a:t>
            </a:r>
            <a:r>
              <a:rPr kumimoji="0" lang="ro-RO" altLang="ro-RO" sz="1800" b="0" i="0" u="none" strike="noStrike" cap="none" normalizeH="0" baseline="0" dirty="0">
                <a:ln>
                  <a:noFill/>
                </a:ln>
                <a:solidFill>
                  <a:schemeClr val="tx2"/>
                </a:solidFill>
                <a:effectLst/>
                <a:latin typeface="Arial" panose="020B0604020202020204" pitchFamily="34" charset="0"/>
              </a:rPr>
              <a:t>PVC și sunt cele mai economice, în timp ce oțelul galvanizat și cuprul au costuri mari. </a:t>
            </a:r>
          </a:p>
        </p:txBody>
      </p:sp>
      <p:sp>
        <p:nvSpPr>
          <p:cNvPr id="9" name="CasetăText 8">
            <a:extLst>
              <a:ext uri="{FF2B5EF4-FFF2-40B4-BE49-F238E27FC236}">
                <a16:creationId xmlns:a16="http://schemas.microsoft.com/office/drawing/2014/main" id="{F05DAE05-270F-CFC7-EAC5-A3B685348995}"/>
              </a:ext>
            </a:extLst>
          </p:cNvPr>
          <p:cNvSpPr txBox="1"/>
          <p:nvPr/>
        </p:nvSpPr>
        <p:spPr>
          <a:xfrm>
            <a:off x="3305392" y="6176963"/>
            <a:ext cx="5581213" cy="369332"/>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13 Grafic comparativ pe tipuri de conducte</a:t>
            </a:r>
            <a:r>
              <a:rPr lang="ro-RO" dirty="0">
                <a:solidFill>
                  <a:schemeClr val="bg2"/>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endParaRPr lang="ro-RO" dirty="0">
              <a:solidFill>
                <a:schemeClr val="bg2"/>
              </a:solidFill>
            </a:endParaRPr>
          </a:p>
        </p:txBody>
      </p:sp>
    </p:spTree>
    <p:extLst>
      <p:ext uri="{BB962C8B-B14F-4D97-AF65-F5344CB8AC3E}">
        <p14:creationId xmlns:p14="http://schemas.microsoft.com/office/powerpoint/2010/main" val="185452677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CD4CD6D0-1850-C948-1AF6-8D3ED7D65A6F}"/>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dirty="0"/>
              <a:t>05.11.2025</a:t>
            </a:r>
            <a:endParaRPr lang="ro-RO" noProof="0" dirty="0"/>
          </a:p>
        </p:txBody>
      </p:sp>
      <p:sp>
        <p:nvSpPr>
          <p:cNvPr id="4" name="Substituent număr diapozitiv 3">
            <a:extLst>
              <a:ext uri="{FF2B5EF4-FFF2-40B4-BE49-F238E27FC236}">
                <a16:creationId xmlns:a16="http://schemas.microsoft.com/office/drawing/2014/main" id="{E998B441-EC57-43B0-84EE-38C439789DC3}"/>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29</a:t>
            </a:fld>
            <a:endParaRPr lang="ro-RO" noProof="0"/>
          </a:p>
        </p:txBody>
      </p:sp>
      <p:sp>
        <p:nvSpPr>
          <p:cNvPr id="6" name="Substituent subsol 2">
            <a:extLst>
              <a:ext uri="{FF2B5EF4-FFF2-40B4-BE49-F238E27FC236}">
                <a16:creationId xmlns:a16="http://schemas.microsoft.com/office/drawing/2014/main" id="{0E47F5F2-E27D-EF6E-AE8A-9692619EFDCF}"/>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Întrebări de sinteză</a:t>
            </a:r>
            <a:endParaRPr lang="ro-RO" noProof="0" dirty="0"/>
          </a:p>
        </p:txBody>
      </p:sp>
      <p:sp>
        <p:nvSpPr>
          <p:cNvPr id="7" name="CasetăText 6">
            <a:extLst>
              <a:ext uri="{FF2B5EF4-FFF2-40B4-BE49-F238E27FC236}">
                <a16:creationId xmlns:a16="http://schemas.microsoft.com/office/drawing/2014/main" id="{8ED71DA8-DB31-8AD0-DBCA-3C7DBFE52F04}"/>
              </a:ext>
            </a:extLst>
          </p:cNvPr>
          <p:cNvSpPr txBox="1"/>
          <p:nvPr/>
        </p:nvSpPr>
        <p:spPr>
          <a:xfrm>
            <a:off x="955889" y="402051"/>
            <a:ext cx="10457468" cy="5909310"/>
          </a:xfrm>
          <a:prstGeom prst="rect">
            <a:avLst/>
          </a:prstGeom>
          <a:noFill/>
        </p:spPr>
        <p:txBody>
          <a:bodyPr wrap="square">
            <a:spAutoFit/>
          </a:bodyPr>
          <a:lstStyle/>
          <a:p>
            <a:pPr fontAlgn="base"/>
            <a:r>
              <a:rPr lang="ro-RO" dirty="0">
                <a:solidFill>
                  <a:schemeClr val="bg2"/>
                </a:solidFill>
                <a:latin typeface="Calibri" panose="020F0502020204030204" pitchFamily="34" charset="0"/>
              </a:rPr>
              <a:t>1. Care sunt componentele structurale ale conductelor </a:t>
            </a:r>
            <a:r>
              <a:rPr lang="ro-RO" dirty="0" err="1">
                <a:solidFill>
                  <a:schemeClr val="bg2"/>
                </a:solidFill>
                <a:latin typeface="Calibri" panose="020F0502020204030204" pitchFamily="34" charset="0"/>
              </a:rPr>
              <a:t>corugate</a:t>
            </a:r>
            <a:r>
              <a:rPr lang="ro-RO" dirty="0">
                <a:solidFill>
                  <a:schemeClr val="bg2"/>
                </a:solidFill>
                <a:latin typeface="Calibri" panose="020F0502020204030204" pitchFamily="34" charset="0"/>
              </a:rPr>
              <a:t> din HDPE?</a:t>
            </a:r>
          </a:p>
          <a:p>
            <a:pPr marL="447675" indent="-447675"/>
            <a:r>
              <a:rPr lang="ro-RO" dirty="0">
                <a:solidFill>
                  <a:schemeClr val="bg2"/>
                </a:solidFill>
                <a:latin typeface="Calibri" panose="020F0502020204030204" pitchFamily="34" charset="0"/>
              </a:rPr>
              <a:t>	a) Stratul exterior </a:t>
            </a:r>
            <a:r>
              <a:rPr lang="ro-RO" dirty="0" err="1">
                <a:solidFill>
                  <a:schemeClr val="bg2"/>
                </a:solidFill>
                <a:latin typeface="Calibri" panose="020F0502020204030204" pitchFamily="34" charset="0"/>
              </a:rPr>
              <a:t>corugat</a:t>
            </a:r>
            <a:r>
              <a:rPr lang="ro-RO" dirty="0">
                <a:solidFill>
                  <a:schemeClr val="bg2"/>
                </a:solidFill>
                <a:latin typeface="Calibri" panose="020F0502020204030204" pitchFamily="34" charset="0"/>
              </a:rPr>
              <a:t> (ondulat)</a:t>
            </a:r>
            <a:br>
              <a:rPr lang="ro-RO" dirty="0">
                <a:solidFill>
                  <a:schemeClr val="bg2"/>
                </a:solidFill>
                <a:latin typeface="Calibri" panose="020F0502020204030204" pitchFamily="34" charset="0"/>
              </a:rPr>
            </a:br>
            <a:r>
              <a:rPr lang="ro-RO" dirty="0">
                <a:solidFill>
                  <a:schemeClr val="bg2"/>
                </a:solidFill>
                <a:latin typeface="Calibri" panose="020F0502020204030204" pitchFamily="34" charset="0"/>
              </a:rPr>
              <a:t>b) Stratul interior neted</a:t>
            </a:r>
            <a:br>
              <a:rPr lang="ro-RO" dirty="0">
                <a:solidFill>
                  <a:schemeClr val="bg2"/>
                </a:solidFill>
                <a:latin typeface="Calibri" panose="020F0502020204030204" pitchFamily="34" charset="0"/>
              </a:rPr>
            </a:br>
            <a:r>
              <a:rPr lang="ro-RO" dirty="0">
                <a:solidFill>
                  <a:schemeClr val="bg2"/>
                </a:solidFill>
                <a:latin typeface="Calibri" panose="020F0502020204030204" pitchFamily="34" charset="0"/>
              </a:rPr>
              <a:t>c) Stratul de protecție din beton</a:t>
            </a:r>
            <a:br>
              <a:rPr lang="ro-RO" dirty="0">
                <a:solidFill>
                  <a:schemeClr val="bg2"/>
                </a:solidFill>
                <a:latin typeface="Calibri" panose="020F0502020204030204" pitchFamily="34" charset="0"/>
              </a:rPr>
            </a:br>
            <a:r>
              <a:rPr lang="ro-RO" dirty="0">
                <a:solidFill>
                  <a:schemeClr val="bg2"/>
                </a:solidFill>
                <a:latin typeface="Calibri" panose="020F0502020204030204" pitchFamily="34" charset="0"/>
              </a:rPr>
              <a:t>d) Stratul intermediar din fibră de sticlă</a:t>
            </a:r>
          </a:p>
          <a:p>
            <a:endParaRPr lang="ro-RO" dirty="0">
              <a:solidFill>
                <a:schemeClr val="bg2"/>
              </a:solidFill>
              <a:latin typeface="Calibri" panose="020F0502020204030204" pitchFamily="34" charset="0"/>
            </a:endParaRPr>
          </a:p>
          <a:p>
            <a:br>
              <a:rPr lang="ro-RO" dirty="0">
                <a:solidFill>
                  <a:schemeClr val="bg2"/>
                </a:solidFill>
                <a:latin typeface="Calibri" panose="020F0502020204030204" pitchFamily="34" charset="0"/>
              </a:rPr>
            </a:br>
            <a:r>
              <a:rPr lang="ro-RO" dirty="0">
                <a:solidFill>
                  <a:schemeClr val="bg2"/>
                </a:solidFill>
                <a:latin typeface="Calibri" panose="020F0502020204030204" pitchFamily="34" charset="0"/>
              </a:rPr>
              <a:t>2. Care sunt avantajele conductelor HDPE?</a:t>
            </a:r>
          </a:p>
          <a:p>
            <a:pPr marL="447675" indent="-447675"/>
            <a:r>
              <a:rPr lang="ro-RO" dirty="0">
                <a:solidFill>
                  <a:schemeClr val="bg2"/>
                </a:solidFill>
                <a:latin typeface="Calibri" panose="020F0502020204030204" pitchFamily="34" charset="0"/>
              </a:rPr>
              <a:t>	a) Rezistență </a:t>
            </a:r>
            <a:r>
              <a:rPr lang="it-IT" dirty="0">
                <a:solidFill>
                  <a:schemeClr val="bg2"/>
                </a:solidFill>
                <a:latin typeface="Calibri" panose="020F0502020204030204" pitchFamily="34" charset="0"/>
              </a:rPr>
              <a:t>la condiții variate de temperatură</a:t>
            </a:r>
            <a:br>
              <a:rPr lang="ro-RO" dirty="0">
                <a:solidFill>
                  <a:schemeClr val="bg2"/>
                </a:solidFill>
                <a:latin typeface="Calibri" panose="020F0502020204030204" pitchFamily="34" charset="0"/>
              </a:rPr>
            </a:br>
            <a:r>
              <a:rPr lang="ro-RO" dirty="0">
                <a:solidFill>
                  <a:schemeClr val="bg2"/>
                </a:solidFill>
                <a:latin typeface="Calibri" panose="020F0502020204030204" pitchFamily="34" charset="0"/>
              </a:rPr>
              <a:t>b) Rezistență la substanțe chimice</a:t>
            </a:r>
            <a:br>
              <a:rPr lang="ro-RO" dirty="0">
                <a:solidFill>
                  <a:schemeClr val="bg2"/>
                </a:solidFill>
                <a:latin typeface="Calibri" panose="020F0502020204030204" pitchFamily="34" charset="0"/>
              </a:rPr>
            </a:br>
            <a:r>
              <a:rPr lang="ro-RO" dirty="0">
                <a:solidFill>
                  <a:schemeClr val="bg2"/>
                </a:solidFill>
                <a:latin typeface="Calibri" panose="020F0502020204030204" pitchFamily="34" charset="0"/>
              </a:rPr>
              <a:t>c) Fragilitate în condiții de impact</a:t>
            </a:r>
            <a:br>
              <a:rPr lang="ro-RO" dirty="0">
                <a:solidFill>
                  <a:schemeClr val="bg2"/>
                </a:solidFill>
                <a:latin typeface="Calibri" panose="020F0502020204030204" pitchFamily="34" charset="0"/>
              </a:rPr>
            </a:br>
            <a:r>
              <a:rPr lang="ro-RO" dirty="0">
                <a:solidFill>
                  <a:schemeClr val="bg2"/>
                </a:solidFill>
                <a:latin typeface="Calibri" panose="020F0502020204030204" pitchFamily="34" charset="0"/>
              </a:rPr>
              <a:t>d) Durabilitate și flexibilitate ridicată</a:t>
            </a:r>
          </a:p>
          <a:p>
            <a:endParaRPr lang="ro-RO" dirty="0">
              <a:solidFill>
                <a:schemeClr val="bg2"/>
              </a:solidFill>
              <a:latin typeface="Calibri" panose="020F0502020204030204" pitchFamily="34" charset="0"/>
            </a:endParaRPr>
          </a:p>
          <a:p>
            <a:endParaRPr lang="ro-RO" dirty="0">
              <a:solidFill>
                <a:schemeClr val="bg2"/>
              </a:solidFill>
              <a:latin typeface="Calibri" panose="020F0502020204030204" pitchFamily="34" charset="0"/>
            </a:endParaRPr>
          </a:p>
          <a:p>
            <a:pPr fontAlgn="base"/>
            <a:r>
              <a:rPr lang="ro-RO" dirty="0">
                <a:solidFill>
                  <a:schemeClr val="bg2"/>
                </a:solidFill>
                <a:latin typeface="Calibri" panose="020F0502020204030204" pitchFamily="34" charset="0"/>
              </a:rPr>
              <a:t>3. Care sunt avantajele stratului exterior </a:t>
            </a:r>
            <a:r>
              <a:rPr lang="ro-RO" dirty="0" err="1">
                <a:solidFill>
                  <a:schemeClr val="bg2"/>
                </a:solidFill>
                <a:latin typeface="Calibri" panose="020F0502020204030204" pitchFamily="34" charset="0"/>
              </a:rPr>
              <a:t>corugat</a:t>
            </a:r>
            <a:r>
              <a:rPr lang="ro-RO" dirty="0">
                <a:solidFill>
                  <a:schemeClr val="bg2"/>
                </a:solidFill>
                <a:latin typeface="Calibri" panose="020F0502020204030204" pitchFamily="34" charset="0"/>
              </a:rPr>
              <a:t> al conductelor HDPE?</a:t>
            </a:r>
          </a:p>
          <a:p>
            <a:pPr marL="449580"/>
            <a:r>
              <a:rPr lang="ro-RO" dirty="0">
                <a:solidFill>
                  <a:schemeClr val="bg2"/>
                </a:solidFill>
                <a:latin typeface="Calibri" panose="020F0502020204030204" pitchFamily="34" charset="0"/>
              </a:rPr>
              <a:t>a) Crește rezistența mecanică la compresiune</a:t>
            </a:r>
            <a:br>
              <a:rPr lang="ro-RO" dirty="0">
                <a:solidFill>
                  <a:schemeClr val="bg2"/>
                </a:solidFill>
                <a:latin typeface="Calibri" panose="020F0502020204030204" pitchFamily="34" charset="0"/>
              </a:rPr>
            </a:br>
            <a:r>
              <a:rPr lang="ro-RO" dirty="0">
                <a:solidFill>
                  <a:schemeClr val="bg2"/>
                </a:solidFill>
                <a:latin typeface="Calibri" panose="020F0502020204030204" pitchFamily="34" charset="0"/>
              </a:rPr>
              <a:t>b) Oferă etanșeitate pentru fluidele transportate</a:t>
            </a:r>
            <a:br>
              <a:rPr lang="ro-RO" dirty="0">
                <a:solidFill>
                  <a:schemeClr val="bg2"/>
                </a:solidFill>
                <a:latin typeface="Calibri" panose="020F0502020204030204" pitchFamily="34" charset="0"/>
              </a:rPr>
            </a:br>
            <a:r>
              <a:rPr lang="ro-RO" dirty="0">
                <a:solidFill>
                  <a:schemeClr val="bg2"/>
                </a:solidFill>
                <a:latin typeface="Calibri" panose="020F0502020204030204" pitchFamily="34" charset="0"/>
              </a:rPr>
              <a:t>c) Permite conductei să reziste la presiuni externe și mișcările solului</a:t>
            </a:r>
            <a:br>
              <a:rPr lang="ro-RO" dirty="0">
                <a:solidFill>
                  <a:schemeClr val="bg2"/>
                </a:solidFill>
                <a:latin typeface="Calibri" panose="020F0502020204030204" pitchFamily="34" charset="0"/>
              </a:rPr>
            </a:br>
            <a:r>
              <a:rPr lang="ro-RO" dirty="0">
                <a:solidFill>
                  <a:schemeClr val="bg2"/>
                </a:solidFill>
                <a:latin typeface="Calibri" panose="020F0502020204030204" pitchFamily="34" charset="0"/>
              </a:rPr>
              <a:t>d) Reduce pierderile de presiune în timpul transportului fluidelor</a:t>
            </a:r>
          </a:p>
          <a:p>
            <a:pPr indent="449580"/>
            <a:endParaRPr lang="ro-RO" dirty="0">
              <a:solidFill>
                <a:schemeClr val="bg2"/>
              </a:solidFill>
              <a:latin typeface="Calibri" panose="020F0502020204030204" pitchFamily="34" charset="0"/>
            </a:endParaRPr>
          </a:p>
          <a:p>
            <a:endParaRPr lang="ro-RO" dirty="0">
              <a:solidFill>
                <a:schemeClr val="bg2"/>
              </a:solidFill>
              <a:latin typeface="Calibri" panose="020F0502020204030204" pitchFamily="34" charset="0"/>
            </a:endParaRPr>
          </a:p>
        </p:txBody>
      </p:sp>
      <p:sp>
        <p:nvSpPr>
          <p:cNvPr id="8" name="Dreptunghi 7">
            <a:extLst>
              <a:ext uri="{FF2B5EF4-FFF2-40B4-BE49-F238E27FC236}">
                <a16:creationId xmlns:a16="http://schemas.microsoft.com/office/drawing/2014/main" id="{36A55546-51F6-7D62-A362-12E1E65AF17B}"/>
              </a:ext>
            </a:extLst>
          </p:cNvPr>
          <p:cNvSpPr/>
          <p:nvPr/>
        </p:nvSpPr>
        <p:spPr>
          <a:xfrm>
            <a:off x="955888" y="446687"/>
            <a:ext cx="7090077" cy="26566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9" name="Săgeată: dreapta 8">
            <a:extLst>
              <a:ext uri="{FF2B5EF4-FFF2-40B4-BE49-F238E27FC236}">
                <a16:creationId xmlns:a16="http://schemas.microsoft.com/office/drawing/2014/main" id="{D3C5E2BD-308C-D1F6-DC64-01ED86A6C222}"/>
              </a:ext>
            </a:extLst>
          </p:cNvPr>
          <p:cNvSpPr/>
          <p:nvPr/>
        </p:nvSpPr>
        <p:spPr>
          <a:xfrm>
            <a:off x="1116907" y="725681"/>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0" name="Săgeată: dreapta 9">
            <a:extLst>
              <a:ext uri="{FF2B5EF4-FFF2-40B4-BE49-F238E27FC236}">
                <a16:creationId xmlns:a16="http://schemas.microsoft.com/office/drawing/2014/main" id="{E2C44DDE-02D7-5C9F-383C-C216B34DA15C}"/>
              </a:ext>
            </a:extLst>
          </p:cNvPr>
          <p:cNvSpPr/>
          <p:nvPr/>
        </p:nvSpPr>
        <p:spPr>
          <a:xfrm>
            <a:off x="1111532" y="1004305"/>
            <a:ext cx="322036" cy="265661"/>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1" name="Dreptunghi 10">
            <a:extLst>
              <a:ext uri="{FF2B5EF4-FFF2-40B4-BE49-F238E27FC236}">
                <a16:creationId xmlns:a16="http://schemas.microsoft.com/office/drawing/2014/main" id="{19B8317C-B8B4-1E58-3549-CEC8B20F70F0}"/>
              </a:ext>
            </a:extLst>
          </p:cNvPr>
          <p:cNvSpPr/>
          <p:nvPr/>
        </p:nvSpPr>
        <p:spPr>
          <a:xfrm>
            <a:off x="955887" y="2397470"/>
            <a:ext cx="4123141" cy="23709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2" name="Săgeată: dreapta 11">
            <a:extLst>
              <a:ext uri="{FF2B5EF4-FFF2-40B4-BE49-F238E27FC236}">
                <a16:creationId xmlns:a16="http://schemas.microsoft.com/office/drawing/2014/main" id="{8AA34147-8624-8A5C-5117-E92B58B6A0AB}"/>
              </a:ext>
            </a:extLst>
          </p:cNvPr>
          <p:cNvSpPr/>
          <p:nvPr/>
        </p:nvSpPr>
        <p:spPr>
          <a:xfrm>
            <a:off x="1068499" y="2691167"/>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3" name="Săgeată: dreapta 12">
            <a:extLst>
              <a:ext uri="{FF2B5EF4-FFF2-40B4-BE49-F238E27FC236}">
                <a16:creationId xmlns:a16="http://schemas.microsoft.com/office/drawing/2014/main" id="{AE7A8E02-34AC-DF06-4D5A-E8A73535E91D}"/>
              </a:ext>
            </a:extLst>
          </p:cNvPr>
          <p:cNvSpPr/>
          <p:nvPr/>
        </p:nvSpPr>
        <p:spPr>
          <a:xfrm>
            <a:off x="1068499" y="2960433"/>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4" name="Săgeată: dreapta 13">
            <a:extLst>
              <a:ext uri="{FF2B5EF4-FFF2-40B4-BE49-F238E27FC236}">
                <a16:creationId xmlns:a16="http://schemas.microsoft.com/office/drawing/2014/main" id="{5586FBF3-19A4-8894-C6C7-D40B8AAE7060}"/>
              </a:ext>
            </a:extLst>
          </p:cNvPr>
          <p:cNvSpPr/>
          <p:nvPr/>
        </p:nvSpPr>
        <p:spPr>
          <a:xfrm>
            <a:off x="1086243" y="3466094"/>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5" name="Dreptunghi 14">
            <a:extLst>
              <a:ext uri="{FF2B5EF4-FFF2-40B4-BE49-F238E27FC236}">
                <a16:creationId xmlns:a16="http://schemas.microsoft.com/office/drawing/2014/main" id="{E98D7788-6630-6FF2-4D57-32116283C3C5}"/>
              </a:ext>
            </a:extLst>
          </p:cNvPr>
          <p:cNvSpPr/>
          <p:nvPr/>
        </p:nvSpPr>
        <p:spPr>
          <a:xfrm>
            <a:off x="955887" y="4317079"/>
            <a:ext cx="6660870" cy="23709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6" name="Săgeată: dreapta 15">
            <a:extLst>
              <a:ext uri="{FF2B5EF4-FFF2-40B4-BE49-F238E27FC236}">
                <a16:creationId xmlns:a16="http://schemas.microsoft.com/office/drawing/2014/main" id="{4301D80F-0280-D986-269E-35C446ECD9A4}"/>
              </a:ext>
            </a:extLst>
          </p:cNvPr>
          <p:cNvSpPr/>
          <p:nvPr/>
        </p:nvSpPr>
        <p:spPr>
          <a:xfrm>
            <a:off x="1068499" y="4591320"/>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7" name="Săgeată: dreapta 16">
            <a:extLst>
              <a:ext uri="{FF2B5EF4-FFF2-40B4-BE49-F238E27FC236}">
                <a16:creationId xmlns:a16="http://schemas.microsoft.com/office/drawing/2014/main" id="{CFEF6FD9-C9B2-543A-4D09-F73C418D1278}"/>
              </a:ext>
            </a:extLst>
          </p:cNvPr>
          <p:cNvSpPr/>
          <p:nvPr/>
        </p:nvSpPr>
        <p:spPr>
          <a:xfrm>
            <a:off x="1068499" y="5129152"/>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Tree>
    <p:extLst>
      <p:ext uri="{BB962C8B-B14F-4D97-AF65-F5344CB8AC3E}">
        <p14:creationId xmlns:p14="http://schemas.microsoft.com/office/powerpoint/2010/main" val="328615441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Vertic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inVertical)">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arn(inVertical)">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500" fill="hold"/>
                                        <p:tgtEl>
                                          <p:spTgt spid="15"/>
                                        </p:tgtEl>
                                        <p:attrNameLst>
                                          <p:attrName>ppt_x</p:attrName>
                                        </p:attrNameLst>
                                      </p:cBhvr>
                                      <p:tavLst>
                                        <p:tav tm="0">
                                          <p:val>
                                            <p:strVal val="#ppt_x"/>
                                          </p:val>
                                        </p:tav>
                                        <p:tav tm="100000">
                                          <p:val>
                                            <p:strVal val="#ppt_x"/>
                                          </p:val>
                                        </p:tav>
                                      </p:tavLst>
                                    </p:anim>
                                    <p:anim calcmode="lin" valueType="num">
                                      <p:cBhvr additive="base">
                                        <p:cTn id="4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arn(inVertical)">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barn(inVertical)">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BD4B26A0-76B0-4D92-8A3B-F4FB7FCBBD52}"/>
              </a:ext>
            </a:extLst>
          </p:cNvPr>
          <p:cNvSpPr>
            <a:spLocks noGrp="1"/>
          </p:cNvSpPr>
          <p:nvPr>
            <p:ph type="title"/>
          </p:nvPr>
        </p:nvSpPr>
        <p:spPr>
          <a:xfrm>
            <a:off x="260996" y="2401592"/>
            <a:ext cx="3386952" cy="459140"/>
          </a:xfrm>
        </p:spPr>
        <p:txBody>
          <a:bodyPr rtlCol="0">
            <a:normAutofit fontScale="90000"/>
          </a:bodyPr>
          <a:lstStyle/>
          <a:p>
            <a:pPr rtl="0"/>
            <a:r>
              <a:rPr lang="ro-RO" sz="3000" dirty="0"/>
              <a:t>Conducte din mase plastice</a:t>
            </a:r>
          </a:p>
        </p:txBody>
      </p:sp>
      <p:pic>
        <p:nvPicPr>
          <p:cNvPr id="20" name="Substituent imagine 19" descr="Fundal abstract">
            <a:extLst>
              <a:ext uri="{FF2B5EF4-FFF2-40B4-BE49-F238E27FC236}">
                <a16:creationId xmlns:a16="http://schemas.microsoft.com/office/drawing/2014/main" id="{61169563-0C6E-483D-91B6-7AB8952A8FAF}"/>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a:stretch/>
        </p:blipFill>
        <p:spPr>
          <a:xfrm>
            <a:off x="0" y="417833"/>
            <a:ext cx="3288940" cy="1399070"/>
          </a:xfrm>
        </p:spPr>
      </p:pic>
      <p:sp>
        <p:nvSpPr>
          <p:cNvPr id="8" name="Substituent număr diapozitiv 7">
            <a:extLst>
              <a:ext uri="{FF2B5EF4-FFF2-40B4-BE49-F238E27FC236}">
                <a16:creationId xmlns:a16="http://schemas.microsoft.com/office/drawing/2014/main" id="{FE91C663-2D66-4255-91B4-906F720EB8BA}"/>
              </a:ext>
            </a:extLst>
          </p:cNvPr>
          <p:cNvSpPr>
            <a:spLocks noGrp="1"/>
          </p:cNvSpPr>
          <p:nvPr>
            <p:ph type="sldNum" sz="quarter" idx="12"/>
          </p:nvPr>
        </p:nvSpPr>
        <p:spPr/>
        <p:txBody>
          <a:bodyPr rtlCol="0"/>
          <a:lstStyle/>
          <a:p>
            <a:pPr rtl="0"/>
            <a:fld id="{8D581BC7-E183-40DB-AC97-C19EA4EB8894}" type="slidenum">
              <a:rPr lang="ro-RO" smtClean="0"/>
              <a:pPr rtl="0"/>
              <a:t>3</a:t>
            </a:fld>
            <a:endParaRPr lang="ro-RO" dirty="0"/>
          </a:p>
        </p:txBody>
      </p:sp>
      <p:sp>
        <p:nvSpPr>
          <p:cNvPr id="7" name="Substituent subsol 6">
            <a:extLst>
              <a:ext uri="{FF2B5EF4-FFF2-40B4-BE49-F238E27FC236}">
                <a16:creationId xmlns:a16="http://schemas.microsoft.com/office/drawing/2014/main" id="{80B83D80-B29B-48B9-9B34-76AD9399E64D}"/>
              </a:ext>
            </a:extLst>
          </p:cNvPr>
          <p:cNvSpPr>
            <a:spLocks noGrp="1"/>
          </p:cNvSpPr>
          <p:nvPr>
            <p:ph type="ftr" sz="quarter" idx="11"/>
          </p:nvPr>
        </p:nvSpPr>
        <p:spPr>
          <a:xfrm>
            <a:off x="1169961" y="5878720"/>
            <a:ext cx="1855342" cy="298800"/>
          </a:xfrm>
        </p:spPr>
        <p:txBody>
          <a:bodyPr rtlCol="0"/>
          <a:lstStyle/>
          <a:p>
            <a:pPr rtl="0"/>
            <a:r>
              <a:rPr lang="ro-RO" dirty="0"/>
              <a:t>Polietilena</a:t>
            </a:r>
          </a:p>
        </p:txBody>
      </p:sp>
      <p:sp>
        <p:nvSpPr>
          <p:cNvPr id="6" name="Substituent dată 5">
            <a:extLst>
              <a:ext uri="{FF2B5EF4-FFF2-40B4-BE49-F238E27FC236}">
                <a16:creationId xmlns:a16="http://schemas.microsoft.com/office/drawing/2014/main" id="{5EC88EDC-DE1B-4E22-AB2A-B461D5C81354}"/>
              </a:ext>
            </a:extLst>
          </p:cNvPr>
          <p:cNvSpPr>
            <a:spLocks noGrp="1"/>
          </p:cNvSpPr>
          <p:nvPr>
            <p:ph type="dt" sz="half" idx="10"/>
          </p:nvPr>
        </p:nvSpPr>
        <p:spPr/>
        <p:txBody>
          <a:bodyPr rtlCol="0"/>
          <a:lstStyle/>
          <a:p>
            <a:pPr rtl="0"/>
            <a:r>
              <a:rPr lang="ro-RO" dirty="0"/>
              <a:t>05.11.2025</a:t>
            </a:r>
          </a:p>
        </p:txBody>
      </p:sp>
      <p:sp>
        <p:nvSpPr>
          <p:cNvPr id="9" name="CasetăText 8">
            <a:extLst>
              <a:ext uri="{FF2B5EF4-FFF2-40B4-BE49-F238E27FC236}">
                <a16:creationId xmlns:a16="http://schemas.microsoft.com/office/drawing/2014/main" id="{FF2FC008-FAEE-AA28-38F6-4C9B348C9B9F}"/>
              </a:ext>
            </a:extLst>
          </p:cNvPr>
          <p:cNvSpPr txBox="1"/>
          <p:nvPr/>
        </p:nvSpPr>
        <p:spPr>
          <a:xfrm>
            <a:off x="7998130" y="4890711"/>
            <a:ext cx="3480279"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2 Conducte din PE pentru apă potabilă [</a:t>
            </a:r>
            <a:r>
              <a:rPr lang="ro-RO" b="1" dirty="0">
                <a:solidFill>
                  <a:schemeClr val="bg2"/>
                </a:solidFill>
                <a:ea typeface="Calibri" panose="020F0502020204030204" pitchFamily="34" charset="0"/>
                <a:cs typeface="Calibri" panose="020F0502020204030204" pitchFamily="34" charset="0"/>
                <a:hlinkClick r:id="rId4"/>
              </a:rPr>
              <a:t>polyfabonline.com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13" name="CasetăText 12">
            <a:extLst>
              <a:ext uri="{FF2B5EF4-FFF2-40B4-BE49-F238E27FC236}">
                <a16:creationId xmlns:a16="http://schemas.microsoft.com/office/drawing/2014/main" id="{705D1045-99C2-B733-0AA9-1CDD4DFFC80C}"/>
              </a:ext>
            </a:extLst>
          </p:cNvPr>
          <p:cNvSpPr txBox="1"/>
          <p:nvPr/>
        </p:nvSpPr>
        <p:spPr>
          <a:xfrm>
            <a:off x="260996" y="3416507"/>
            <a:ext cx="7085418" cy="2462213"/>
          </a:xfrm>
          <a:prstGeom prst="rect">
            <a:avLst/>
          </a:prstGeom>
          <a:noFill/>
        </p:spPr>
        <p:txBody>
          <a:bodyPr wrap="square">
            <a:spAutoFit/>
          </a:bodyPr>
          <a:lstStyle/>
          <a:p>
            <a:pPr algn="just"/>
            <a:r>
              <a:rPr lang="en-US" b="1" dirty="0">
                <a:solidFill>
                  <a:schemeClr val="bg2"/>
                </a:solidFill>
                <a:latin typeface="Calibri" panose="020F0502020204030204" pitchFamily="34" charset="0"/>
                <a:ea typeface="Calibri" panose="020F0502020204030204" pitchFamily="34" charset="0"/>
                <a:cs typeface="Calibri" panose="020F0502020204030204" pitchFamily="34" charset="0"/>
              </a:rPr>
              <a:t>1. </a:t>
            </a:r>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Conducte din polietilenă (PE)</a:t>
            </a:r>
          </a:p>
          <a:p>
            <a:pPr algn="just"/>
            <a:endParaRPr lang="ro-RO" sz="1000" dirty="0">
              <a:latin typeface="Calibri" panose="020F0502020204030204" pitchFamily="34" charset="0"/>
              <a:ea typeface="Calibri" panose="020F0502020204030204" pitchFamily="34" charset="0"/>
              <a:cs typeface="Calibri" panose="020F0502020204030204" pitchFamily="34" charset="0"/>
            </a:endParaRPr>
          </a:p>
          <a:p>
            <a:pPr algn="just"/>
            <a:r>
              <a:rPr lang="ro-RO" b="1" dirty="0">
                <a:latin typeface="Calibri" panose="020F0502020204030204" pitchFamily="34" charset="0"/>
                <a:ea typeface="Calibri" panose="020F0502020204030204" pitchFamily="34" charset="0"/>
                <a:cs typeface="Calibri" panose="020F0502020204030204" pitchFamily="34" charset="0"/>
              </a:rPr>
              <a:t>Polietilena este un material plastic flexibil și rezistent, obținut prin </a:t>
            </a:r>
            <a:r>
              <a:rPr lang="ro-RO" b="1" u="sng" dirty="0">
                <a:latin typeface="Calibri" panose="020F0502020204030204" pitchFamily="34" charset="0"/>
                <a:ea typeface="Calibri" panose="020F0502020204030204" pitchFamily="34" charset="0"/>
                <a:cs typeface="Calibri" panose="020F0502020204030204" pitchFamily="34" charset="0"/>
              </a:rPr>
              <a:t>polimerizarea etilenei</a:t>
            </a:r>
            <a:r>
              <a:rPr lang="ro-RO" b="1" dirty="0">
                <a:latin typeface="Calibri" panose="020F0502020204030204" pitchFamily="34" charset="0"/>
                <a:ea typeface="Calibri" panose="020F0502020204030204" pitchFamily="34" charset="0"/>
                <a:cs typeface="Calibri" panose="020F0502020204030204" pitchFamily="34" charset="0"/>
              </a:rPr>
              <a:t>. Există mai multe tipuri de polietilenă utilizate pentru conducte, precum </a:t>
            </a:r>
            <a:r>
              <a:rPr lang="ro-RO" b="1" u="sng" dirty="0">
                <a:latin typeface="Calibri" panose="020F0502020204030204" pitchFamily="34" charset="0"/>
                <a:ea typeface="Calibri" panose="020F0502020204030204" pitchFamily="34" charset="0"/>
                <a:cs typeface="Calibri" panose="020F0502020204030204" pitchFamily="34" charset="0"/>
              </a:rPr>
              <a:t>PEHD</a:t>
            </a:r>
            <a:r>
              <a:rPr lang="ro-RO" b="1" dirty="0">
                <a:latin typeface="Calibri" panose="020F0502020204030204" pitchFamily="34" charset="0"/>
                <a:ea typeface="Calibri" panose="020F0502020204030204" pitchFamily="34" charset="0"/>
                <a:cs typeface="Calibri" panose="020F0502020204030204" pitchFamily="34" charset="0"/>
              </a:rPr>
              <a:t> (polietilenă de înaltă densitate) și </a:t>
            </a:r>
            <a:r>
              <a:rPr lang="ro-RO" b="1" u="sng" dirty="0">
                <a:latin typeface="Calibri" panose="020F0502020204030204" pitchFamily="34" charset="0"/>
                <a:ea typeface="Calibri" panose="020F0502020204030204" pitchFamily="34" charset="0"/>
                <a:cs typeface="Calibri" panose="020F0502020204030204" pitchFamily="34" charset="0"/>
              </a:rPr>
              <a:t>PEMD</a:t>
            </a:r>
            <a:r>
              <a:rPr lang="ro-RO" b="1" dirty="0">
                <a:latin typeface="Calibri" panose="020F0502020204030204" pitchFamily="34" charset="0"/>
                <a:ea typeface="Calibri" panose="020F0502020204030204" pitchFamily="34" charset="0"/>
                <a:cs typeface="Calibri" panose="020F0502020204030204" pitchFamily="34" charset="0"/>
              </a:rPr>
              <a:t> (polietilenă de medie densitate), fiecare având proprietăți specifice. PEHD este </a:t>
            </a:r>
            <a:r>
              <a:rPr lang="ro-RO" b="1" u="sng" dirty="0">
                <a:latin typeface="Calibri" panose="020F0502020204030204" pitchFamily="34" charset="0"/>
                <a:ea typeface="Calibri" panose="020F0502020204030204" pitchFamily="34" charset="0"/>
                <a:cs typeface="Calibri" panose="020F0502020204030204" pitchFamily="34" charset="0"/>
              </a:rPr>
              <a:t>foarte rezistent la temperaturi scăzute</a:t>
            </a:r>
            <a:r>
              <a:rPr lang="ro-RO" b="1" dirty="0">
                <a:latin typeface="Calibri" panose="020F0502020204030204" pitchFamily="34" charset="0"/>
                <a:ea typeface="Calibri" panose="020F0502020204030204" pitchFamily="34" charset="0"/>
                <a:cs typeface="Calibri" panose="020F0502020204030204" pitchFamily="34" charset="0"/>
              </a:rPr>
              <a:t>, la </a:t>
            </a:r>
            <a:r>
              <a:rPr lang="ro-RO" b="1" u="sng" dirty="0">
                <a:latin typeface="Calibri" panose="020F0502020204030204" pitchFamily="34" charset="0"/>
                <a:ea typeface="Calibri" panose="020F0502020204030204" pitchFamily="34" charset="0"/>
                <a:cs typeface="Calibri" panose="020F0502020204030204" pitchFamily="34" charset="0"/>
              </a:rPr>
              <a:t>substanțe chimice</a:t>
            </a:r>
            <a:r>
              <a:rPr lang="ro-RO" b="1" dirty="0">
                <a:latin typeface="Calibri" panose="020F0502020204030204" pitchFamily="34" charset="0"/>
                <a:ea typeface="Calibri" panose="020F0502020204030204" pitchFamily="34" charset="0"/>
                <a:cs typeface="Calibri" panose="020F0502020204030204" pitchFamily="34" charset="0"/>
              </a:rPr>
              <a:t> și la </a:t>
            </a:r>
            <a:r>
              <a:rPr lang="ro-RO" b="1" u="sng" dirty="0">
                <a:latin typeface="Calibri" panose="020F0502020204030204" pitchFamily="34" charset="0"/>
                <a:ea typeface="Calibri" panose="020F0502020204030204" pitchFamily="34" charset="0"/>
                <a:cs typeface="Calibri" panose="020F0502020204030204" pitchFamily="34" charset="0"/>
              </a:rPr>
              <a:t>impact</a:t>
            </a:r>
            <a:r>
              <a:rPr lang="ro-RO" b="1" dirty="0">
                <a:latin typeface="Calibri" panose="020F0502020204030204" pitchFamily="34" charset="0"/>
                <a:ea typeface="Calibri" panose="020F0502020204030204" pitchFamily="34" charset="0"/>
                <a:cs typeface="Calibri" panose="020F0502020204030204" pitchFamily="34" charset="0"/>
              </a:rPr>
              <a:t>, fiind utilizat în principal pentru transportul apei potabile și al gazelor naturale.</a:t>
            </a:r>
            <a:endParaRPr lang="ro-RO"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descr="HDPE Pipes UAE - Pipes Fittings For Various Industries - Polyfab">
            <a:extLst>
              <a:ext uri="{FF2B5EF4-FFF2-40B4-BE49-F238E27FC236}">
                <a16:creationId xmlns:a16="http://schemas.microsoft.com/office/drawing/2014/main" id="{7CA4AB45-D70A-52D8-A0A1-1F22BF2818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3155" y="680480"/>
            <a:ext cx="4210231" cy="42102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26" name="Picture 2" descr="HDPE Gas Pipe Manufacturers and Suppliers - Factory Wholesale - EO ...">
            <a:extLst>
              <a:ext uri="{FF2B5EF4-FFF2-40B4-BE49-F238E27FC236}">
                <a16:creationId xmlns:a16="http://schemas.microsoft.com/office/drawing/2014/main" id="{6C4C06B8-5B0A-FCAF-977E-1C1D1D0B71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2979" y="417833"/>
            <a:ext cx="2515145" cy="25151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 name="CasetăText 3">
            <a:extLst>
              <a:ext uri="{FF2B5EF4-FFF2-40B4-BE49-F238E27FC236}">
                <a16:creationId xmlns:a16="http://schemas.microsoft.com/office/drawing/2014/main" id="{8EEAA175-E3CB-DA05-828D-C431961DFEA2}"/>
              </a:ext>
            </a:extLst>
          </p:cNvPr>
          <p:cNvSpPr txBox="1"/>
          <p:nvPr/>
        </p:nvSpPr>
        <p:spPr>
          <a:xfrm>
            <a:off x="3807421" y="2937930"/>
            <a:ext cx="3666259"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1 Conducte din PE pentru instalații de gaz [</a:t>
            </a:r>
            <a:r>
              <a:rPr lang="ro-RO" b="1" dirty="0">
                <a:solidFill>
                  <a:schemeClr val="bg2"/>
                </a:solidFill>
                <a:ea typeface="Calibri" panose="020F0502020204030204" pitchFamily="34" charset="0"/>
                <a:cs typeface="Calibri" panose="020F0502020204030204" pitchFamily="34" charset="0"/>
                <a:hlinkClick r:id="rId8"/>
              </a:rPr>
              <a:t>eoplasticpipe.com</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 </a:t>
            </a:r>
            <a:endParaRPr lang="ro-RO" dirty="0">
              <a:solidFill>
                <a:schemeClr val="bg2"/>
              </a:solidFill>
            </a:endParaRPr>
          </a:p>
        </p:txBody>
      </p:sp>
    </p:spTree>
    <p:extLst>
      <p:ext uri="{BB962C8B-B14F-4D97-AF65-F5344CB8AC3E}">
        <p14:creationId xmlns:p14="http://schemas.microsoft.com/office/powerpoint/2010/main" val="290511190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C76AC-6221-BB1D-9FEF-B4CF30ED74AE}"/>
            </a:ext>
          </a:extLst>
        </p:cNvPr>
        <p:cNvGrpSpPr/>
        <p:nvPr/>
      </p:nvGrpSpPr>
      <p:grpSpPr>
        <a:xfrm>
          <a:off x="0" y="0"/>
          <a:ext cx="0" cy="0"/>
          <a:chOff x="0" y="0"/>
          <a:chExt cx="0" cy="0"/>
        </a:xfrm>
      </p:grpSpPr>
      <p:sp>
        <p:nvSpPr>
          <p:cNvPr id="2" name="Substituent dată 1">
            <a:extLst>
              <a:ext uri="{FF2B5EF4-FFF2-40B4-BE49-F238E27FC236}">
                <a16:creationId xmlns:a16="http://schemas.microsoft.com/office/drawing/2014/main" id="{7571479B-0D74-1DA6-BE09-D582BD64FA6E}"/>
              </a:ext>
            </a:extLst>
          </p:cNvPr>
          <p:cNvSpPr>
            <a:spLocks noGrp="1"/>
          </p:cNvSpPr>
          <p:nvPr>
            <p:ph type="dt" sz="half" idx="10"/>
          </p:nvPr>
        </p:nvSpPr>
        <p:spPr>
          <a:xfrm>
            <a:off x="10016836" y="5878720"/>
            <a:ext cx="1336964" cy="298800"/>
          </a:xfrm>
        </p:spPr>
        <p:txBody>
          <a:bodyPr anchor="ctr">
            <a:normAutofit/>
          </a:bodyPr>
          <a:lstStyle/>
          <a:p>
            <a:pPr rtl="0">
              <a:spcAft>
                <a:spcPts val="600"/>
              </a:spcAft>
            </a:pPr>
            <a:r>
              <a:rPr lang="ro-RO" dirty="0"/>
              <a:t>05.11.2025</a:t>
            </a:r>
            <a:endParaRPr lang="ro-RO" noProof="0" dirty="0"/>
          </a:p>
        </p:txBody>
      </p:sp>
      <p:sp>
        <p:nvSpPr>
          <p:cNvPr id="4" name="Substituent număr diapozitiv 3">
            <a:extLst>
              <a:ext uri="{FF2B5EF4-FFF2-40B4-BE49-F238E27FC236}">
                <a16:creationId xmlns:a16="http://schemas.microsoft.com/office/drawing/2014/main" id="{37EFA816-277D-B91B-317F-31D707651CBB}"/>
              </a:ext>
            </a:extLst>
          </p:cNvPr>
          <p:cNvSpPr>
            <a:spLocks noGrp="1"/>
          </p:cNvSpPr>
          <p:nvPr>
            <p:ph type="sldNum" sz="quarter" idx="12"/>
          </p:nvPr>
        </p:nvSpPr>
        <p:spPr>
          <a:xfrm>
            <a:off x="778643" y="5879656"/>
            <a:ext cx="354492" cy="297307"/>
          </a:xfrm>
        </p:spPr>
        <p:txBody>
          <a:bodyPr anchor="ctr">
            <a:normAutofit/>
          </a:bodyPr>
          <a:lstStyle/>
          <a:p>
            <a:pPr rtl="0">
              <a:spcAft>
                <a:spcPts val="600"/>
              </a:spcAft>
            </a:pPr>
            <a:fld id="{8D581BC7-E183-40DB-AC97-C19EA4EB8894}" type="slidenum">
              <a:rPr lang="ro-RO" noProof="0" smtClean="0"/>
              <a:pPr rtl="0">
                <a:spcAft>
                  <a:spcPts val="600"/>
                </a:spcAft>
              </a:pPr>
              <a:t>30</a:t>
            </a:fld>
            <a:endParaRPr lang="ro-RO" noProof="0"/>
          </a:p>
        </p:txBody>
      </p:sp>
      <p:sp>
        <p:nvSpPr>
          <p:cNvPr id="6" name="Substituent subsol 2">
            <a:extLst>
              <a:ext uri="{FF2B5EF4-FFF2-40B4-BE49-F238E27FC236}">
                <a16:creationId xmlns:a16="http://schemas.microsoft.com/office/drawing/2014/main" id="{DF96EE69-4946-FEDE-FD63-EA3F067F177B}"/>
              </a:ext>
            </a:extLst>
          </p:cNvPr>
          <p:cNvSpPr>
            <a:spLocks noGrp="1"/>
          </p:cNvSpPr>
          <p:nvPr>
            <p:ph type="ftr" sz="quarter" idx="11"/>
          </p:nvPr>
        </p:nvSpPr>
        <p:spPr>
          <a:xfrm>
            <a:off x="1169960" y="5878720"/>
            <a:ext cx="2915733" cy="298800"/>
          </a:xfrm>
        </p:spPr>
        <p:txBody>
          <a:bodyPr anchor="ctr">
            <a:normAutofit/>
          </a:bodyPr>
          <a:lstStyle/>
          <a:p>
            <a:pPr rtl="0">
              <a:spcAft>
                <a:spcPts val="600"/>
              </a:spcAft>
            </a:pPr>
            <a:r>
              <a:rPr lang="ro-RO" dirty="0"/>
              <a:t>Întrebări de sinteză</a:t>
            </a:r>
            <a:endParaRPr lang="ro-RO" noProof="0" dirty="0"/>
          </a:p>
        </p:txBody>
      </p:sp>
      <p:sp>
        <p:nvSpPr>
          <p:cNvPr id="5" name="CasetăText 4">
            <a:extLst>
              <a:ext uri="{FF2B5EF4-FFF2-40B4-BE49-F238E27FC236}">
                <a16:creationId xmlns:a16="http://schemas.microsoft.com/office/drawing/2014/main" id="{78B5D5D2-249D-427C-F086-5A2BFF36C2BF}"/>
              </a:ext>
            </a:extLst>
          </p:cNvPr>
          <p:cNvSpPr txBox="1"/>
          <p:nvPr/>
        </p:nvSpPr>
        <p:spPr>
          <a:xfrm>
            <a:off x="936434" y="264004"/>
            <a:ext cx="10575157" cy="5632311"/>
          </a:xfrm>
          <a:prstGeom prst="rect">
            <a:avLst/>
          </a:prstGeom>
          <a:noFill/>
        </p:spPr>
        <p:txBody>
          <a:bodyPr wrap="square">
            <a:spAutoFit/>
          </a:bodyPr>
          <a:lstStyle/>
          <a:p>
            <a:pPr fontAlgn="base"/>
            <a:r>
              <a:rPr lang="ro-RO" dirty="0">
                <a:solidFill>
                  <a:schemeClr val="bg2"/>
                </a:solidFill>
                <a:latin typeface="Calibri" panose="020F0502020204030204" pitchFamily="34" charset="0"/>
              </a:rPr>
              <a:t>4. Care sunt principalele avantaje ale conductelor PEX-AL-PEX?</a:t>
            </a:r>
          </a:p>
          <a:p>
            <a:pPr marL="719138" indent="-269875">
              <a:buAutoNum type="alphaLcParenR"/>
            </a:pPr>
            <a:r>
              <a:rPr lang="ro-RO" dirty="0">
                <a:solidFill>
                  <a:schemeClr val="bg2"/>
                </a:solidFill>
                <a:latin typeface="Calibri" panose="020F0502020204030204" pitchFamily="34" charset="0"/>
              </a:rPr>
              <a:t>Rigiditate și stabilitate dimensională</a:t>
            </a:r>
          </a:p>
          <a:p>
            <a:pPr marL="719138" indent="-269875">
              <a:buAutoNum type="alphaLcParenR"/>
            </a:pPr>
            <a:r>
              <a:rPr lang="ro-RO" dirty="0">
                <a:solidFill>
                  <a:schemeClr val="bg2"/>
                </a:solidFill>
                <a:latin typeface="Calibri" panose="020F0502020204030204" pitchFamily="34" charset="0"/>
              </a:rPr>
              <a:t>Rezistență redusă la temperaturi ridicate</a:t>
            </a:r>
          </a:p>
          <a:p>
            <a:pPr marL="719138" indent="-269875">
              <a:buAutoNum type="alphaLcParenR"/>
            </a:pPr>
            <a:r>
              <a:rPr lang="ro-RO" dirty="0">
                <a:solidFill>
                  <a:schemeClr val="bg2"/>
                </a:solidFill>
                <a:latin typeface="Calibri" panose="020F0502020204030204" pitchFamily="34" charset="0"/>
              </a:rPr>
              <a:t>Flexibilitate suficientă pentru a fi îndoite manual</a:t>
            </a:r>
          </a:p>
          <a:p>
            <a:pPr marL="719138" indent="-269875">
              <a:buAutoNum type="alphaLcParenR"/>
            </a:pPr>
            <a:r>
              <a:rPr lang="ro-RO" dirty="0">
                <a:solidFill>
                  <a:schemeClr val="bg2"/>
                </a:solidFill>
                <a:latin typeface="Calibri" panose="020F0502020204030204" pitchFamily="34" charset="0"/>
              </a:rPr>
              <a:t>Barieră eficientă de oxigen</a:t>
            </a:r>
          </a:p>
          <a:p>
            <a:pPr marL="449580"/>
            <a:endParaRPr lang="ro-RO" dirty="0">
              <a:solidFill>
                <a:schemeClr val="bg2"/>
              </a:solidFill>
            </a:endParaRPr>
          </a:p>
          <a:p>
            <a:pPr marL="447675" indent="-447675" fontAlgn="base"/>
            <a:endParaRPr lang="ro-RO" dirty="0">
              <a:solidFill>
                <a:schemeClr val="bg2"/>
              </a:solidFill>
              <a:latin typeface="Calibri" panose="020F0502020204030204" pitchFamily="34" charset="0"/>
            </a:endParaRPr>
          </a:p>
          <a:p>
            <a:pPr marL="447675" indent="-447675" fontAlgn="base"/>
            <a:r>
              <a:rPr lang="ro-RO" dirty="0">
                <a:solidFill>
                  <a:schemeClr val="bg2"/>
                </a:solidFill>
                <a:latin typeface="Calibri" panose="020F0502020204030204" pitchFamily="34" charset="0"/>
              </a:rPr>
              <a:t>5. Care sunt avantajele utilizării țevilor PE-</a:t>
            </a:r>
            <a:r>
              <a:rPr lang="ro-RO" dirty="0" err="1">
                <a:solidFill>
                  <a:schemeClr val="bg2"/>
                </a:solidFill>
                <a:latin typeface="Calibri" panose="020F0502020204030204" pitchFamily="34" charset="0"/>
              </a:rPr>
              <a:t>Xa</a:t>
            </a:r>
            <a:r>
              <a:rPr lang="ro-RO" dirty="0">
                <a:solidFill>
                  <a:schemeClr val="bg2"/>
                </a:solidFill>
                <a:latin typeface="Calibri" panose="020F0502020204030204" pitchFamily="34" charset="0"/>
              </a:rPr>
              <a:t>?</a:t>
            </a:r>
            <a:br>
              <a:rPr lang="ro-RO" dirty="0">
                <a:solidFill>
                  <a:schemeClr val="bg2"/>
                </a:solidFill>
                <a:latin typeface="Calibri" panose="020F0502020204030204" pitchFamily="34" charset="0"/>
              </a:rPr>
            </a:br>
            <a:r>
              <a:rPr lang="ro-RO" dirty="0">
                <a:solidFill>
                  <a:schemeClr val="bg2"/>
                </a:solidFill>
                <a:latin typeface="Calibri" panose="020F0502020204030204" pitchFamily="34" charset="0"/>
              </a:rPr>
              <a:t>a) Nu alterează gustul apei potabile</a:t>
            </a:r>
            <a:br>
              <a:rPr lang="ro-RO" dirty="0">
                <a:solidFill>
                  <a:schemeClr val="bg2"/>
                </a:solidFill>
                <a:latin typeface="Calibri" panose="020F0502020204030204" pitchFamily="34" charset="0"/>
              </a:rPr>
            </a:br>
            <a:r>
              <a:rPr lang="ro-RO" dirty="0">
                <a:solidFill>
                  <a:schemeClr val="bg2"/>
                </a:solidFill>
                <a:latin typeface="Calibri" panose="020F0502020204030204" pitchFamily="34" charset="0"/>
              </a:rPr>
              <a:t>b) Sunt compatibile cu tehnologia de îmbinare </a:t>
            </a:r>
            <a:r>
              <a:rPr lang="ro-RO" dirty="0" err="1">
                <a:solidFill>
                  <a:schemeClr val="bg2"/>
                </a:solidFill>
                <a:latin typeface="Calibri" panose="020F0502020204030204" pitchFamily="34" charset="0"/>
              </a:rPr>
              <a:t>Quick&amp;Easy</a:t>
            </a:r>
            <a:br>
              <a:rPr lang="ro-RO" dirty="0">
                <a:solidFill>
                  <a:schemeClr val="bg2"/>
                </a:solidFill>
                <a:latin typeface="Calibri" panose="020F0502020204030204" pitchFamily="34" charset="0"/>
              </a:rPr>
            </a:br>
            <a:r>
              <a:rPr lang="ro-RO" dirty="0">
                <a:solidFill>
                  <a:schemeClr val="bg2"/>
                </a:solidFill>
                <a:latin typeface="Calibri" panose="020F0502020204030204" pitchFamily="34" charset="0"/>
              </a:rPr>
              <a:t>c) Afectează calitatea apei din cauza substanțelor utilizate în producție</a:t>
            </a:r>
            <a:br>
              <a:rPr lang="ro-RO" dirty="0">
                <a:solidFill>
                  <a:schemeClr val="bg2"/>
                </a:solidFill>
                <a:latin typeface="Calibri" panose="020F0502020204030204" pitchFamily="34" charset="0"/>
              </a:rPr>
            </a:br>
            <a:r>
              <a:rPr lang="ro-RO" dirty="0">
                <a:solidFill>
                  <a:schemeClr val="bg2"/>
                </a:solidFill>
                <a:latin typeface="Calibri" panose="020F0502020204030204" pitchFamily="34" charset="0"/>
              </a:rPr>
              <a:t>d) Respectă toate standardele pentru apă potabilă</a:t>
            </a:r>
            <a:br>
              <a:rPr lang="ro-RO" dirty="0">
                <a:solidFill>
                  <a:schemeClr val="bg2"/>
                </a:solidFill>
                <a:latin typeface="Calibri" panose="020F0502020204030204" pitchFamily="34" charset="0"/>
              </a:rPr>
            </a:br>
            <a:r>
              <a:rPr lang="ro-RO" dirty="0">
                <a:solidFill>
                  <a:schemeClr val="bg2"/>
                </a:solidFill>
                <a:latin typeface="Calibri" panose="020F0502020204030204" pitchFamily="34" charset="0"/>
              </a:rPr>
              <a:t>e) Necesită metode complexe de îmbinare</a:t>
            </a:r>
          </a:p>
          <a:p>
            <a:pPr marL="447675" indent="-447675" fontAlgn="base"/>
            <a:endParaRPr lang="ro-RO" dirty="0">
              <a:solidFill>
                <a:schemeClr val="bg2"/>
              </a:solidFill>
              <a:latin typeface="Calibri" panose="020F0502020204030204" pitchFamily="34" charset="0"/>
            </a:endParaRPr>
          </a:p>
          <a:p>
            <a:pPr marL="447675" indent="-447675" fontAlgn="base"/>
            <a:endParaRPr lang="ro-RO" dirty="0">
              <a:solidFill>
                <a:schemeClr val="bg2"/>
              </a:solidFill>
              <a:latin typeface="Calibri" panose="020F0502020204030204" pitchFamily="34" charset="0"/>
            </a:endParaRPr>
          </a:p>
          <a:p>
            <a:pPr marL="447675" indent="-447675" fontAlgn="base"/>
            <a:r>
              <a:rPr lang="ro-RO" dirty="0">
                <a:solidFill>
                  <a:schemeClr val="bg2"/>
                </a:solidFill>
                <a:latin typeface="Calibri" panose="020F0502020204030204" pitchFamily="34" charset="0"/>
              </a:rPr>
              <a:t>6.Ce rol are stratul de aluminiu (AL) în structura conductelor PEX-AL-PEX?</a:t>
            </a:r>
          </a:p>
          <a:p>
            <a:pPr marL="447675" indent="-447675"/>
            <a:r>
              <a:rPr lang="ro-RO" dirty="0">
                <a:solidFill>
                  <a:schemeClr val="bg2"/>
                </a:solidFill>
                <a:latin typeface="Calibri" panose="020F0502020204030204" pitchFamily="34" charset="0"/>
              </a:rPr>
              <a:t>	a) Crește rezistența la presiune internă</a:t>
            </a:r>
            <a:br>
              <a:rPr lang="ro-RO" dirty="0">
                <a:solidFill>
                  <a:schemeClr val="bg2"/>
                </a:solidFill>
                <a:latin typeface="Calibri" panose="020F0502020204030204" pitchFamily="34" charset="0"/>
              </a:rPr>
            </a:br>
            <a:r>
              <a:rPr lang="ro-RO" dirty="0">
                <a:solidFill>
                  <a:schemeClr val="bg2"/>
                </a:solidFill>
                <a:latin typeface="Calibri" panose="020F0502020204030204" pitchFamily="34" charset="0"/>
              </a:rPr>
              <a:t>b) Funcționează ca o barieră de oxigen</a:t>
            </a:r>
            <a:br>
              <a:rPr lang="ro-RO" dirty="0">
                <a:solidFill>
                  <a:schemeClr val="bg2"/>
                </a:solidFill>
                <a:latin typeface="Calibri" panose="020F0502020204030204" pitchFamily="34" charset="0"/>
              </a:rPr>
            </a:br>
            <a:r>
              <a:rPr lang="ro-RO" dirty="0">
                <a:solidFill>
                  <a:schemeClr val="bg2"/>
                </a:solidFill>
                <a:latin typeface="Calibri" panose="020F0502020204030204" pitchFamily="34" charset="0"/>
              </a:rPr>
              <a:t>c) Contribuie la rigiditate și reduce expansiunea termică</a:t>
            </a:r>
            <a:br>
              <a:rPr lang="ro-RO" dirty="0">
                <a:solidFill>
                  <a:schemeClr val="bg2"/>
                </a:solidFill>
                <a:latin typeface="Calibri" panose="020F0502020204030204" pitchFamily="34" charset="0"/>
              </a:rPr>
            </a:br>
            <a:r>
              <a:rPr lang="ro-RO" dirty="0">
                <a:solidFill>
                  <a:schemeClr val="bg2"/>
                </a:solidFill>
                <a:latin typeface="Calibri" panose="020F0502020204030204" pitchFamily="34" charset="0"/>
              </a:rPr>
              <a:t>d) Asigură flexibilitatea conductei</a:t>
            </a:r>
          </a:p>
        </p:txBody>
      </p:sp>
      <p:sp>
        <p:nvSpPr>
          <p:cNvPr id="8" name="Dreptunghi 7">
            <a:extLst>
              <a:ext uri="{FF2B5EF4-FFF2-40B4-BE49-F238E27FC236}">
                <a16:creationId xmlns:a16="http://schemas.microsoft.com/office/drawing/2014/main" id="{3BD28537-C072-40FB-F5FA-AED00B2B53D3}"/>
              </a:ext>
            </a:extLst>
          </p:cNvPr>
          <p:cNvSpPr/>
          <p:nvPr/>
        </p:nvSpPr>
        <p:spPr>
          <a:xfrm>
            <a:off x="936434" y="316925"/>
            <a:ext cx="5960477" cy="23709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9" name="Săgeată: dreapta 8">
            <a:extLst>
              <a:ext uri="{FF2B5EF4-FFF2-40B4-BE49-F238E27FC236}">
                <a16:creationId xmlns:a16="http://schemas.microsoft.com/office/drawing/2014/main" id="{34B68D09-5D24-6FF4-53B8-8653C07C5B1A}"/>
              </a:ext>
            </a:extLst>
          </p:cNvPr>
          <p:cNvSpPr/>
          <p:nvPr/>
        </p:nvSpPr>
        <p:spPr>
          <a:xfrm>
            <a:off x="1049046" y="591166"/>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0" name="Săgeată: dreapta 9">
            <a:extLst>
              <a:ext uri="{FF2B5EF4-FFF2-40B4-BE49-F238E27FC236}">
                <a16:creationId xmlns:a16="http://schemas.microsoft.com/office/drawing/2014/main" id="{A1080204-C29D-DE61-0A6A-9649C58FC63A}"/>
              </a:ext>
            </a:extLst>
          </p:cNvPr>
          <p:cNvSpPr/>
          <p:nvPr/>
        </p:nvSpPr>
        <p:spPr>
          <a:xfrm>
            <a:off x="1049046" y="1128998"/>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1" name="Săgeată: dreapta 10">
            <a:extLst>
              <a:ext uri="{FF2B5EF4-FFF2-40B4-BE49-F238E27FC236}">
                <a16:creationId xmlns:a16="http://schemas.microsoft.com/office/drawing/2014/main" id="{98CF773B-5B01-5383-3BF1-CF44D47877D4}"/>
              </a:ext>
            </a:extLst>
          </p:cNvPr>
          <p:cNvSpPr/>
          <p:nvPr/>
        </p:nvSpPr>
        <p:spPr>
          <a:xfrm>
            <a:off x="1049046" y="1429735"/>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2" name="Dreptunghi 11">
            <a:extLst>
              <a:ext uri="{FF2B5EF4-FFF2-40B4-BE49-F238E27FC236}">
                <a16:creationId xmlns:a16="http://schemas.microsoft.com/office/drawing/2014/main" id="{1389C514-CE99-2477-3B09-19CB112D7E11}"/>
              </a:ext>
            </a:extLst>
          </p:cNvPr>
          <p:cNvSpPr/>
          <p:nvPr/>
        </p:nvSpPr>
        <p:spPr>
          <a:xfrm>
            <a:off x="936433" y="2271764"/>
            <a:ext cx="4423508" cy="23709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3" name="Săgeată: dreapta 12">
            <a:extLst>
              <a:ext uri="{FF2B5EF4-FFF2-40B4-BE49-F238E27FC236}">
                <a16:creationId xmlns:a16="http://schemas.microsoft.com/office/drawing/2014/main" id="{B6CCDDF0-32B2-5CB2-FFBF-393AC5C83A87}"/>
              </a:ext>
            </a:extLst>
          </p:cNvPr>
          <p:cNvSpPr/>
          <p:nvPr/>
        </p:nvSpPr>
        <p:spPr>
          <a:xfrm>
            <a:off x="1113679" y="2572501"/>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4" name="Săgeată: dreapta 13">
            <a:extLst>
              <a:ext uri="{FF2B5EF4-FFF2-40B4-BE49-F238E27FC236}">
                <a16:creationId xmlns:a16="http://schemas.microsoft.com/office/drawing/2014/main" id="{C9C00C86-9648-1264-C7C1-B0C288938D09}"/>
              </a:ext>
            </a:extLst>
          </p:cNvPr>
          <p:cNvSpPr/>
          <p:nvPr/>
        </p:nvSpPr>
        <p:spPr>
          <a:xfrm>
            <a:off x="1109701" y="2846742"/>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5" name="Săgeată: dreapta 14">
            <a:extLst>
              <a:ext uri="{FF2B5EF4-FFF2-40B4-BE49-F238E27FC236}">
                <a16:creationId xmlns:a16="http://schemas.microsoft.com/office/drawing/2014/main" id="{B4E95794-56A7-398D-286F-320A42041765}"/>
              </a:ext>
            </a:extLst>
          </p:cNvPr>
          <p:cNvSpPr/>
          <p:nvPr/>
        </p:nvSpPr>
        <p:spPr>
          <a:xfrm>
            <a:off x="1109701" y="3375006"/>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6" name="Dreptunghi 15">
            <a:extLst>
              <a:ext uri="{FF2B5EF4-FFF2-40B4-BE49-F238E27FC236}">
                <a16:creationId xmlns:a16="http://schemas.microsoft.com/office/drawing/2014/main" id="{F893DA76-D83D-EC8A-2505-137C45E21570}"/>
              </a:ext>
            </a:extLst>
          </p:cNvPr>
          <p:cNvSpPr/>
          <p:nvPr/>
        </p:nvSpPr>
        <p:spPr>
          <a:xfrm>
            <a:off x="936433" y="4453931"/>
            <a:ext cx="6923515" cy="23709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7" name="Săgeată: dreapta 16">
            <a:extLst>
              <a:ext uri="{FF2B5EF4-FFF2-40B4-BE49-F238E27FC236}">
                <a16:creationId xmlns:a16="http://schemas.microsoft.com/office/drawing/2014/main" id="{4E61D4D2-B851-16C7-D156-7E3B26CFB547}"/>
              </a:ext>
            </a:extLst>
          </p:cNvPr>
          <p:cNvSpPr/>
          <p:nvPr/>
        </p:nvSpPr>
        <p:spPr>
          <a:xfrm>
            <a:off x="1109702" y="5018188"/>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
        <p:nvSpPr>
          <p:cNvPr id="18" name="Săgeată: dreapta 17">
            <a:extLst>
              <a:ext uri="{FF2B5EF4-FFF2-40B4-BE49-F238E27FC236}">
                <a16:creationId xmlns:a16="http://schemas.microsoft.com/office/drawing/2014/main" id="{B270D6D1-91A8-54E1-3266-312863C57919}"/>
              </a:ext>
            </a:extLst>
          </p:cNvPr>
          <p:cNvSpPr/>
          <p:nvPr/>
        </p:nvSpPr>
        <p:spPr>
          <a:xfrm>
            <a:off x="1109702" y="5291053"/>
            <a:ext cx="322036" cy="237095"/>
          </a:xfrm>
          <a:prstGeom prst="rightArrow">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o-RO"/>
          </a:p>
        </p:txBody>
      </p:sp>
    </p:spTree>
    <p:extLst>
      <p:ext uri="{BB962C8B-B14F-4D97-AF65-F5344CB8AC3E}">
        <p14:creationId xmlns:p14="http://schemas.microsoft.com/office/powerpoint/2010/main" val="454131058"/>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inVertical)">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inVertical)">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arn(inVertical)">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barn(inVertical)">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barn(inVertical)">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barn(inVertical)">
                                      <p:cBhvr>
                                        <p:cTn id="6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5DB65365-4521-4F81-B6BD-11364F3F1A43}"/>
              </a:ext>
            </a:extLst>
          </p:cNvPr>
          <p:cNvSpPr>
            <a:spLocks noGrp="1"/>
          </p:cNvSpPr>
          <p:nvPr>
            <p:ph type="title"/>
          </p:nvPr>
        </p:nvSpPr>
        <p:spPr>
          <a:xfrm>
            <a:off x="411365" y="2967695"/>
            <a:ext cx="1706460" cy="469477"/>
          </a:xfrm>
        </p:spPr>
        <p:txBody>
          <a:bodyPr rtlCol="0">
            <a:normAutofit/>
          </a:bodyPr>
          <a:lstStyle/>
          <a:p>
            <a:pPr rtl="0"/>
            <a:r>
              <a:rPr lang="ro-RO" sz="3000" dirty="0"/>
              <a:t>LINK-uri</a:t>
            </a:r>
          </a:p>
        </p:txBody>
      </p:sp>
      <p:sp>
        <p:nvSpPr>
          <p:cNvPr id="3" name="Substituent text 2">
            <a:extLst>
              <a:ext uri="{FF2B5EF4-FFF2-40B4-BE49-F238E27FC236}">
                <a16:creationId xmlns:a16="http://schemas.microsoft.com/office/drawing/2014/main" id="{85D5E241-5BDF-4E31-AEE3-F95545B01405}"/>
              </a:ext>
            </a:extLst>
          </p:cNvPr>
          <p:cNvSpPr>
            <a:spLocks noGrp="1"/>
          </p:cNvSpPr>
          <p:nvPr>
            <p:ph type="body" idx="1"/>
          </p:nvPr>
        </p:nvSpPr>
        <p:spPr>
          <a:xfrm>
            <a:off x="3836965" y="1019434"/>
            <a:ext cx="3058921" cy="4819132"/>
          </a:xfrm>
        </p:spPr>
        <p:txBody>
          <a:bodyPr rtlCol="0">
            <a:normAutofit lnSpcReduction="10000"/>
          </a:bodyPr>
          <a:lstStyle/>
          <a:p>
            <a:pPr marL="342900" indent="-342900">
              <a:buClr>
                <a:srgbClr val="00B0F0"/>
              </a:buClr>
              <a:buFont typeface="Arial" panose="020B0604020202020204" pitchFamily="34" charset="0"/>
              <a:buAutoNum type="arabicPeriod"/>
            </a:pPr>
            <a:r>
              <a:rPr lang="ro-RO" sz="1900" b="1" dirty="0">
                <a:solidFill>
                  <a:srgbClr val="0070C0"/>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www.eoplasticpipe.com</a:t>
            </a:r>
            <a:endParaRPr lang="ro-RO" sz="1900" b="1" dirty="0">
              <a:solidFill>
                <a:srgbClr val="0070C0"/>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r>
              <a:rPr lang="ro-RO" sz="1900" b="1" dirty="0">
                <a:solidFill>
                  <a:srgbClr val="0070C0"/>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www.ifanplumbing.com</a:t>
            </a:r>
            <a:endParaRPr lang="ro-RO" sz="1900" b="1" dirty="0">
              <a:solidFill>
                <a:srgbClr val="0070C0"/>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r>
              <a:rPr lang="ro-RO" sz="1900" b="1" dirty="0">
                <a:solidFill>
                  <a:srgbClr val="0070C0"/>
                </a:solidFill>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www.kbrplumbing.com</a:t>
            </a:r>
            <a:endParaRPr lang="ro-RO" sz="1900" b="1" dirty="0">
              <a:solidFill>
                <a:srgbClr val="0070C0"/>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r>
              <a:rPr lang="ro-RO" sz="1900" b="1" dirty="0">
                <a:solidFill>
                  <a:srgbClr val="0070C0"/>
                </a:solidFill>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www.linkedin.com</a:t>
            </a:r>
            <a:endParaRPr lang="ro-RO" sz="1900" b="1" dirty="0">
              <a:solidFill>
                <a:srgbClr val="0070C0"/>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r>
              <a:rPr lang="ro-RO" sz="1900" b="1" dirty="0">
                <a:solidFill>
                  <a:srgbClr val="0070C0"/>
                </a:solidFill>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www.luxusheat.co.uk</a:t>
            </a:r>
            <a:endParaRPr lang="ro-RO" sz="1900" b="1" dirty="0">
              <a:solidFill>
                <a:srgbClr val="0070C0"/>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r>
              <a:rPr lang="ro-RO" sz="1900" b="1" dirty="0">
                <a:solidFill>
                  <a:srgbClr val="0070C0"/>
                </a:solidFill>
                <a:ea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www.plumbingsupply.com</a:t>
            </a:r>
            <a:endParaRPr lang="ro-RO" sz="1900" b="1" dirty="0">
              <a:solidFill>
                <a:srgbClr val="0070C0"/>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r>
              <a:rPr lang="ro-RO" sz="1900" b="1" dirty="0">
                <a:solidFill>
                  <a:srgbClr val="0070C0"/>
                </a:solidFill>
                <a:ea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www.polyfabonline.com</a:t>
            </a:r>
            <a:endParaRPr lang="ro-RO" sz="1900" b="1" dirty="0">
              <a:solidFill>
                <a:srgbClr val="0070C0"/>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r>
              <a:rPr lang="ro-RO" sz="1900" b="1" dirty="0">
                <a:solidFill>
                  <a:srgbClr val="0070C0"/>
                </a:solidFill>
                <a:ea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www.powerlink.in</a:t>
            </a:r>
            <a:endParaRPr lang="ro-RO" sz="1900" b="1" dirty="0">
              <a:solidFill>
                <a:srgbClr val="0070C0"/>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r>
              <a:rPr lang="ro-RO" sz="1900" b="1" dirty="0">
                <a:solidFill>
                  <a:srgbClr val="0070C0"/>
                </a:solidFill>
                <a:ea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www.reece.co.nz</a:t>
            </a:r>
            <a:endParaRPr lang="ro-RO" sz="1900" b="1" dirty="0">
              <a:solidFill>
                <a:srgbClr val="0070C0"/>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r>
              <a:rPr lang="ro-RO" sz="1900" b="1" dirty="0">
                <a:solidFill>
                  <a:srgbClr val="0070C0"/>
                </a:solidFill>
                <a:ea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www.teraplast.ro</a:t>
            </a:r>
            <a:endParaRPr lang="ro-RO" sz="1900" b="1" dirty="0">
              <a:solidFill>
                <a:srgbClr val="0070C0"/>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r>
              <a:rPr lang="ro-RO" sz="1900" b="1" dirty="0">
                <a:solidFill>
                  <a:srgbClr val="0070C0"/>
                </a:solidFill>
                <a:ea typeface="Calibri" panose="020F0502020204030204" pitchFamily="34" charset="0"/>
                <a:cs typeface="Calibri" panose="020F0502020204030204" pitchFamily="34" charset="0"/>
                <a:hlinkClick r:id="rId13">
                  <a:extLst>
                    <a:ext uri="{A12FA001-AC4F-418D-AE19-62706E023703}">
                      <ahyp:hlinkClr xmlns:ahyp="http://schemas.microsoft.com/office/drawing/2018/hyperlinkcolor" val="tx"/>
                    </a:ext>
                  </a:extLst>
                </a:hlinkClick>
              </a:rPr>
              <a:t>www.tubimax.ro</a:t>
            </a:r>
            <a:endParaRPr lang="ro-RO" sz="1900" b="1" dirty="0">
              <a:solidFill>
                <a:srgbClr val="0070C0"/>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r>
              <a:rPr lang="ro-RO" sz="1900" b="1" dirty="0">
                <a:solidFill>
                  <a:srgbClr val="0070C0"/>
                </a:solidFill>
                <a:ea typeface="Calibri" panose="020F0502020204030204" pitchFamily="34" charset="0"/>
                <a:cs typeface="Calibri" panose="020F0502020204030204" pitchFamily="34" charset="0"/>
                <a:hlinkClick r:id="rId14">
                  <a:extLst>
                    <a:ext uri="{A12FA001-AC4F-418D-AE19-62706E023703}">
                      <ahyp:hlinkClr xmlns:ahyp="http://schemas.microsoft.com/office/drawing/2018/hyperlinkcolor" val="tx"/>
                    </a:ext>
                  </a:extLst>
                </a:hlinkClick>
              </a:rPr>
              <a:t>www.youtube.com</a:t>
            </a:r>
            <a:endParaRPr lang="ro-RO" sz="1900" b="1" dirty="0">
              <a:solidFill>
                <a:srgbClr val="0070C0"/>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endParaRPr lang="ro-RO" b="1" dirty="0">
              <a:solidFill>
                <a:schemeClr val="bg2"/>
              </a:solidFill>
              <a:ea typeface="Calibri" panose="020F0502020204030204" pitchFamily="34" charset="0"/>
              <a:cs typeface="Calibri" panose="020F0502020204030204" pitchFamily="34" charset="0"/>
            </a:endParaRPr>
          </a:p>
          <a:p>
            <a:pPr marL="342900" indent="-342900">
              <a:buClr>
                <a:srgbClr val="00B0F0"/>
              </a:buClr>
              <a:buFont typeface="Arial" panose="020B0604020202020204" pitchFamily="34" charset="0"/>
              <a:buAutoNum type="arabicPeriod"/>
            </a:pPr>
            <a:endParaRPr lang="ro-RO" dirty="0"/>
          </a:p>
          <a:p>
            <a:pPr marL="342900" indent="-342900" rtl="0">
              <a:buAutoNum type="arabicPeriod"/>
            </a:pPr>
            <a:endParaRPr lang="ro-RO" dirty="0"/>
          </a:p>
        </p:txBody>
      </p:sp>
      <p:sp>
        <p:nvSpPr>
          <p:cNvPr id="6" name="Substituent număr diapozitiv 5">
            <a:extLst>
              <a:ext uri="{FF2B5EF4-FFF2-40B4-BE49-F238E27FC236}">
                <a16:creationId xmlns:a16="http://schemas.microsoft.com/office/drawing/2014/main" id="{30845F57-2399-46AA-85F3-D790CEA7EE1E}"/>
              </a:ext>
            </a:extLst>
          </p:cNvPr>
          <p:cNvSpPr>
            <a:spLocks noGrp="1"/>
          </p:cNvSpPr>
          <p:nvPr>
            <p:ph type="sldNum" sz="quarter" idx="12"/>
          </p:nvPr>
        </p:nvSpPr>
        <p:spPr/>
        <p:txBody>
          <a:bodyPr rtlCol="0"/>
          <a:lstStyle/>
          <a:p>
            <a:pPr rtl="0"/>
            <a:fld id="{8D581BC7-E183-40DB-AC97-C19EA4EB8894}" type="slidenum">
              <a:rPr lang="ro-RO" smtClean="0"/>
              <a:t>31</a:t>
            </a:fld>
            <a:endParaRPr lang="ro-RO" dirty="0"/>
          </a:p>
        </p:txBody>
      </p:sp>
      <p:sp>
        <p:nvSpPr>
          <p:cNvPr id="5" name="Substituent subsol 4">
            <a:extLst>
              <a:ext uri="{FF2B5EF4-FFF2-40B4-BE49-F238E27FC236}">
                <a16:creationId xmlns:a16="http://schemas.microsoft.com/office/drawing/2014/main" id="{9ECDF3C5-F687-4A1D-AFCF-1BADF8B9E327}"/>
              </a:ext>
            </a:extLst>
          </p:cNvPr>
          <p:cNvSpPr>
            <a:spLocks noGrp="1"/>
          </p:cNvSpPr>
          <p:nvPr>
            <p:ph type="ftr" sz="quarter" idx="11"/>
          </p:nvPr>
        </p:nvSpPr>
        <p:spPr/>
        <p:txBody>
          <a:bodyPr rtlCol="0"/>
          <a:lstStyle/>
          <a:p>
            <a:pPr rtl="0"/>
            <a:r>
              <a:rPr lang="ro-RO" dirty="0"/>
              <a:t>Bibliografie</a:t>
            </a:r>
          </a:p>
        </p:txBody>
      </p:sp>
      <p:sp>
        <p:nvSpPr>
          <p:cNvPr id="4" name="Substituent dată 3">
            <a:extLst>
              <a:ext uri="{FF2B5EF4-FFF2-40B4-BE49-F238E27FC236}">
                <a16:creationId xmlns:a16="http://schemas.microsoft.com/office/drawing/2014/main" id="{8BEA012A-C1D5-4E0A-AEFE-277577B1067F}"/>
              </a:ext>
            </a:extLst>
          </p:cNvPr>
          <p:cNvSpPr>
            <a:spLocks noGrp="1"/>
          </p:cNvSpPr>
          <p:nvPr>
            <p:ph type="dt" sz="half" idx="10"/>
          </p:nvPr>
        </p:nvSpPr>
        <p:spPr/>
        <p:txBody>
          <a:bodyPr rtlCol="0"/>
          <a:lstStyle/>
          <a:p>
            <a:pPr rtl="0"/>
            <a:r>
              <a:rPr lang="ro-RO" dirty="0"/>
              <a:t>05.11.2025</a:t>
            </a:r>
          </a:p>
        </p:txBody>
      </p:sp>
      <p:pic>
        <p:nvPicPr>
          <p:cNvPr id="13" name="Substituent imagine 19" descr="Fundal abstract">
            <a:extLst>
              <a:ext uri="{FF2B5EF4-FFF2-40B4-BE49-F238E27FC236}">
                <a16:creationId xmlns:a16="http://schemas.microsoft.com/office/drawing/2014/main" id="{D9B69383-22D8-7774-AF77-F5E2907E50F7}"/>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a:xfrm>
            <a:off x="0" y="4018498"/>
            <a:ext cx="2529191" cy="1549664"/>
          </a:xfrm>
          <a:prstGeom prst="rect">
            <a:avLst/>
          </a:prstGeom>
        </p:spPr>
      </p:pic>
    </p:spTree>
    <p:extLst>
      <p:ext uri="{BB962C8B-B14F-4D97-AF65-F5344CB8AC3E}">
        <p14:creationId xmlns:p14="http://schemas.microsoft.com/office/powerpoint/2010/main" val="350709097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ubstituent imagine 10" descr="Fundal abstract">
            <a:extLst>
              <a:ext uri="{FF2B5EF4-FFF2-40B4-BE49-F238E27FC236}">
                <a16:creationId xmlns:a16="http://schemas.microsoft.com/office/drawing/2014/main" id="{1AFB289C-7992-E904-3106-E3E6A45D4E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032" y="1682496"/>
            <a:ext cx="12185968" cy="3493008"/>
          </a:xfrm>
          <a:prstGeom prst="rect">
            <a:avLst/>
          </a:prstGeom>
        </p:spPr>
      </p:pic>
      <p:sp>
        <p:nvSpPr>
          <p:cNvPr id="4" name="Titlu 3">
            <a:extLst>
              <a:ext uri="{FF2B5EF4-FFF2-40B4-BE49-F238E27FC236}">
                <a16:creationId xmlns:a16="http://schemas.microsoft.com/office/drawing/2014/main" id="{E98DCA46-603B-4178-8707-30E192CE6B8D}"/>
              </a:ext>
            </a:extLst>
          </p:cNvPr>
          <p:cNvSpPr>
            <a:spLocks noGrp="1"/>
          </p:cNvSpPr>
          <p:nvPr>
            <p:ph type="title"/>
          </p:nvPr>
        </p:nvSpPr>
        <p:spPr>
          <a:xfrm>
            <a:off x="1325393" y="2118367"/>
            <a:ext cx="9541213" cy="2621265"/>
          </a:xfrm>
        </p:spPr>
        <p:txBody>
          <a:bodyPr rtlCol="0">
            <a:noAutofit/>
          </a:bodyPr>
          <a:lstStyle/>
          <a:p>
            <a:pPr algn="ctr" rtl="0"/>
            <a:r>
              <a:rPr lang="ro-RO" sz="6000" dirty="0"/>
              <a:t>Vă mulțumesc </a:t>
            </a:r>
            <a:br>
              <a:rPr lang="ro-RO" sz="6000" dirty="0"/>
            </a:br>
            <a:r>
              <a:rPr lang="ro-RO" sz="6000" dirty="0"/>
              <a:t>pentru atenția acordată!</a:t>
            </a:r>
          </a:p>
        </p:txBody>
      </p:sp>
    </p:spTree>
    <p:extLst>
      <p:ext uri="{BB962C8B-B14F-4D97-AF65-F5344CB8AC3E}">
        <p14:creationId xmlns:p14="http://schemas.microsoft.com/office/powerpoint/2010/main" val="5958238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stituent dată 3">
            <a:extLst>
              <a:ext uri="{FF2B5EF4-FFF2-40B4-BE49-F238E27FC236}">
                <a16:creationId xmlns:a16="http://schemas.microsoft.com/office/drawing/2014/main" id="{DAD41357-3F94-DF29-D9A4-D1BE41B7AA1A}"/>
              </a:ext>
            </a:extLst>
          </p:cNvPr>
          <p:cNvSpPr>
            <a:spLocks noGrp="1"/>
          </p:cNvSpPr>
          <p:nvPr>
            <p:ph type="dt" sz="half" idx="10"/>
          </p:nvPr>
        </p:nvSpPr>
        <p:spPr/>
        <p:txBody>
          <a:bodyPr/>
          <a:lstStyle/>
          <a:p>
            <a:r>
              <a:rPr lang="ro-RO" dirty="0"/>
              <a:t>05.11.2025</a:t>
            </a:r>
            <a:endParaRPr lang="ro-RO" noProof="0" dirty="0"/>
          </a:p>
        </p:txBody>
      </p:sp>
      <p:sp>
        <p:nvSpPr>
          <p:cNvPr id="5" name="Substituent subsol 4">
            <a:extLst>
              <a:ext uri="{FF2B5EF4-FFF2-40B4-BE49-F238E27FC236}">
                <a16:creationId xmlns:a16="http://schemas.microsoft.com/office/drawing/2014/main" id="{29232117-C607-AEC6-8765-B0AB4BFA33A3}"/>
              </a:ext>
            </a:extLst>
          </p:cNvPr>
          <p:cNvSpPr>
            <a:spLocks noGrp="1"/>
          </p:cNvSpPr>
          <p:nvPr>
            <p:ph type="ftr" sz="quarter" idx="11"/>
          </p:nvPr>
        </p:nvSpPr>
        <p:spPr/>
        <p:txBody>
          <a:bodyPr/>
          <a:lstStyle/>
          <a:p>
            <a:r>
              <a:rPr lang="ro-RO" noProof="0" dirty="0"/>
              <a:t>Fabricarea maselor plastice</a:t>
            </a:r>
          </a:p>
        </p:txBody>
      </p:sp>
      <p:sp>
        <p:nvSpPr>
          <p:cNvPr id="6" name="Substituent număr diapozitiv 5">
            <a:extLst>
              <a:ext uri="{FF2B5EF4-FFF2-40B4-BE49-F238E27FC236}">
                <a16:creationId xmlns:a16="http://schemas.microsoft.com/office/drawing/2014/main" id="{2ACB4F9F-E216-7605-9ABF-B0DC8ECE54C0}"/>
              </a:ext>
            </a:extLst>
          </p:cNvPr>
          <p:cNvSpPr>
            <a:spLocks noGrp="1"/>
          </p:cNvSpPr>
          <p:nvPr>
            <p:ph type="sldNum" sz="quarter" idx="12"/>
          </p:nvPr>
        </p:nvSpPr>
        <p:spPr/>
        <p:txBody>
          <a:bodyPr/>
          <a:lstStyle/>
          <a:p>
            <a:fld id="{8D581BC7-E183-40DB-AC97-C19EA4EB8894}" type="slidenum">
              <a:rPr lang="ro-RO" noProof="0" smtClean="0"/>
              <a:pPr/>
              <a:t>4</a:t>
            </a:fld>
            <a:endParaRPr lang="ro-RO" noProof="0" dirty="0"/>
          </a:p>
        </p:txBody>
      </p:sp>
      <p:sp>
        <p:nvSpPr>
          <p:cNvPr id="19" name="CasetăText 18">
            <a:extLst>
              <a:ext uri="{FF2B5EF4-FFF2-40B4-BE49-F238E27FC236}">
                <a16:creationId xmlns:a16="http://schemas.microsoft.com/office/drawing/2014/main" id="{38A2ECA7-442E-6138-A4DB-16B6DF9AD126}"/>
              </a:ext>
            </a:extLst>
          </p:cNvPr>
          <p:cNvSpPr txBox="1"/>
          <p:nvPr/>
        </p:nvSpPr>
        <p:spPr>
          <a:xfrm>
            <a:off x="3178947" y="5832292"/>
            <a:ext cx="6028154"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Video 1  Procesul de fabricație al maselor plastice [</a:t>
            </a:r>
            <a:r>
              <a:rPr lang="ro-RO" b="1" dirty="0">
                <a:solidFill>
                  <a:schemeClr val="bg2"/>
                </a:solidFill>
                <a:ea typeface="Calibri" panose="020F0502020204030204" pitchFamily="34" charset="0"/>
                <a:cs typeface="Calibri" panose="020F0502020204030204" pitchFamily="34" charset="0"/>
                <a:hlinkClick r:id="rId3"/>
              </a:rPr>
              <a:t>www.youtube.com</a:t>
            </a:r>
            <a:r>
              <a:rPr lang="en-US" b="1" dirty="0">
                <a:solidFill>
                  <a:schemeClr val="bg2"/>
                </a:solidFill>
                <a:ea typeface="Calibri" panose="020F0502020204030204" pitchFamily="34" charset="0"/>
                <a:cs typeface="Calibri" panose="020F0502020204030204" pitchFamily="34" charset="0"/>
              </a:rPr>
              <a:t>]</a:t>
            </a:r>
            <a:endParaRPr lang="ro-RO" dirty="0">
              <a:solidFill>
                <a:schemeClr val="bg2"/>
              </a:solidFill>
            </a:endParaRPr>
          </a:p>
        </p:txBody>
      </p:sp>
      <p:pic>
        <p:nvPicPr>
          <p:cNvPr id="2" name="Media online 1" title="How Plastic is Made">
            <a:hlinkClick r:id="" action="ppaction://media"/>
            <a:extLst>
              <a:ext uri="{FF2B5EF4-FFF2-40B4-BE49-F238E27FC236}">
                <a16:creationId xmlns:a16="http://schemas.microsoft.com/office/drawing/2014/main" id="{82EED124-1133-B040-5538-8718FD78E113}"/>
              </a:ext>
            </a:extLst>
          </p:cNvPr>
          <p:cNvPicPr>
            <a:picLocks noRot="1" noChangeAspect="1"/>
          </p:cNvPicPr>
          <p:nvPr>
            <a:videoFile r:link="rId1"/>
          </p:nvPr>
        </p:nvPicPr>
        <p:blipFill>
          <a:blip r:embed="rId4"/>
          <a:stretch>
            <a:fillRect/>
          </a:stretch>
        </p:blipFill>
        <p:spPr>
          <a:xfrm>
            <a:off x="1169960" y="212612"/>
            <a:ext cx="9913002" cy="5596466"/>
          </a:xfrm>
          <a:prstGeom prst="rect">
            <a:avLst/>
          </a:prstGeom>
        </p:spPr>
      </p:pic>
    </p:spTree>
    <p:extLst>
      <p:ext uri="{BB962C8B-B14F-4D97-AF65-F5344CB8AC3E}">
        <p14:creationId xmlns:p14="http://schemas.microsoft.com/office/powerpoint/2010/main" val="7862085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5BA6E-521E-13A2-EC2E-12CD23DC67AF}"/>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31A2E5FB-3B67-692A-D969-AF61712D6E9A}"/>
              </a:ext>
            </a:extLst>
          </p:cNvPr>
          <p:cNvSpPr>
            <a:spLocks noGrp="1"/>
          </p:cNvSpPr>
          <p:nvPr>
            <p:ph type="dt" sz="half" idx="10"/>
          </p:nvPr>
        </p:nvSpPr>
        <p:spPr/>
        <p:txBody>
          <a:bodyPr rtlCol="0"/>
          <a:lstStyle/>
          <a:p>
            <a:pPr rtl="0"/>
            <a:r>
              <a:rPr lang="ro-RO" dirty="0"/>
              <a:t>05.11.2025</a:t>
            </a:r>
          </a:p>
        </p:txBody>
      </p:sp>
      <p:sp>
        <p:nvSpPr>
          <p:cNvPr id="8" name="Substituent număr diapozitiv 7">
            <a:extLst>
              <a:ext uri="{FF2B5EF4-FFF2-40B4-BE49-F238E27FC236}">
                <a16:creationId xmlns:a16="http://schemas.microsoft.com/office/drawing/2014/main" id="{3175FF43-3180-DBE4-D0A7-1A216F989941}"/>
              </a:ext>
            </a:extLst>
          </p:cNvPr>
          <p:cNvSpPr>
            <a:spLocks noGrp="1"/>
          </p:cNvSpPr>
          <p:nvPr>
            <p:ph type="sldNum" sz="quarter" idx="12"/>
          </p:nvPr>
        </p:nvSpPr>
        <p:spPr/>
        <p:txBody>
          <a:bodyPr rtlCol="0"/>
          <a:lstStyle/>
          <a:p>
            <a:pPr rtl="0"/>
            <a:fld id="{8D581BC7-E183-40DB-AC97-C19EA4EB8894}" type="slidenum">
              <a:rPr lang="ro-RO" smtClean="0"/>
              <a:pPr rtl="0"/>
              <a:t>5</a:t>
            </a:fld>
            <a:endParaRPr lang="ro-RO" dirty="0"/>
          </a:p>
        </p:txBody>
      </p:sp>
      <p:pic>
        <p:nvPicPr>
          <p:cNvPr id="4" name="Imagine 3">
            <a:extLst>
              <a:ext uri="{FF2B5EF4-FFF2-40B4-BE49-F238E27FC236}">
                <a16:creationId xmlns:a16="http://schemas.microsoft.com/office/drawing/2014/main" id="{C61359FD-3F67-B353-E789-52EA6B4E5E4A}"/>
              </a:ext>
            </a:extLst>
          </p:cNvPr>
          <p:cNvPicPr>
            <a:picLocks noChangeAspect="1"/>
          </p:cNvPicPr>
          <p:nvPr/>
        </p:nvPicPr>
        <p:blipFill>
          <a:blip r:embed="rId3"/>
          <a:stretch>
            <a:fillRect/>
          </a:stretch>
        </p:blipFill>
        <p:spPr>
          <a:xfrm>
            <a:off x="2669479" y="346977"/>
            <a:ext cx="7938052" cy="5829049"/>
          </a:xfrm>
          <a:prstGeom prst="rect">
            <a:avLst/>
          </a:prstGeom>
          <a:ln>
            <a:noFill/>
          </a:ln>
          <a:effectLst>
            <a:outerShdw blurRad="292100" dist="139700" dir="2700000" algn="tl" rotWithShape="0">
              <a:srgbClr val="333333">
                <a:alpha val="65000"/>
              </a:srgbClr>
            </a:outerShdw>
          </a:effectLst>
        </p:spPr>
      </p:pic>
      <p:sp>
        <p:nvSpPr>
          <p:cNvPr id="5" name="CasetăText 4">
            <a:extLst>
              <a:ext uri="{FF2B5EF4-FFF2-40B4-BE49-F238E27FC236}">
                <a16:creationId xmlns:a16="http://schemas.microsoft.com/office/drawing/2014/main" id="{FD4A286A-FF33-854A-3CAF-A6D561D301D6}"/>
              </a:ext>
            </a:extLst>
          </p:cNvPr>
          <p:cNvSpPr txBox="1"/>
          <p:nvPr/>
        </p:nvSpPr>
        <p:spPr>
          <a:xfrm>
            <a:off x="725342" y="1830340"/>
            <a:ext cx="1718253" cy="2862322"/>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Tabelul 1 Caracteristici tehnice comparative între conductele din PE pentru instalații de apă (IS) și instalații de gaz (IG)</a:t>
            </a:r>
            <a:r>
              <a:rPr lang="ro-RO" dirty="0">
                <a:solidFill>
                  <a:schemeClr val="bg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3" name="Substituent subsol 6">
            <a:extLst>
              <a:ext uri="{FF2B5EF4-FFF2-40B4-BE49-F238E27FC236}">
                <a16:creationId xmlns:a16="http://schemas.microsoft.com/office/drawing/2014/main" id="{447BFF55-ED21-811D-BD14-51E42BD36AE8}"/>
              </a:ext>
            </a:extLst>
          </p:cNvPr>
          <p:cNvSpPr>
            <a:spLocks noGrp="1"/>
          </p:cNvSpPr>
          <p:nvPr>
            <p:ph type="ftr" sz="quarter" idx="11"/>
          </p:nvPr>
        </p:nvSpPr>
        <p:spPr>
          <a:xfrm>
            <a:off x="1169961" y="5878720"/>
            <a:ext cx="1855342" cy="298800"/>
          </a:xfrm>
        </p:spPr>
        <p:txBody>
          <a:bodyPr rtlCol="0"/>
          <a:lstStyle/>
          <a:p>
            <a:pPr rtl="0"/>
            <a:r>
              <a:rPr lang="ro-RO" dirty="0"/>
              <a:t>Polietilena</a:t>
            </a:r>
          </a:p>
        </p:txBody>
      </p:sp>
    </p:spTree>
    <p:extLst>
      <p:ext uri="{BB962C8B-B14F-4D97-AF65-F5344CB8AC3E}">
        <p14:creationId xmlns:p14="http://schemas.microsoft.com/office/powerpoint/2010/main" val="179354558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stituent dată 3">
            <a:extLst>
              <a:ext uri="{FF2B5EF4-FFF2-40B4-BE49-F238E27FC236}">
                <a16:creationId xmlns:a16="http://schemas.microsoft.com/office/drawing/2014/main" id="{DAD41357-3F94-DF29-D9A4-D1BE41B7AA1A}"/>
              </a:ext>
            </a:extLst>
          </p:cNvPr>
          <p:cNvSpPr>
            <a:spLocks noGrp="1"/>
          </p:cNvSpPr>
          <p:nvPr>
            <p:ph type="dt" sz="half" idx="10"/>
          </p:nvPr>
        </p:nvSpPr>
        <p:spPr/>
        <p:txBody>
          <a:bodyPr/>
          <a:lstStyle/>
          <a:p>
            <a:r>
              <a:rPr lang="ro-RO" dirty="0"/>
              <a:t>05.11.2025</a:t>
            </a:r>
            <a:endParaRPr lang="ro-RO" noProof="0" dirty="0"/>
          </a:p>
        </p:txBody>
      </p:sp>
      <p:sp>
        <p:nvSpPr>
          <p:cNvPr id="6" name="Substituent număr diapozitiv 5">
            <a:extLst>
              <a:ext uri="{FF2B5EF4-FFF2-40B4-BE49-F238E27FC236}">
                <a16:creationId xmlns:a16="http://schemas.microsoft.com/office/drawing/2014/main" id="{2ACB4F9F-E216-7605-9ABF-B0DC8ECE54C0}"/>
              </a:ext>
            </a:extLst>
          </p:cNvPr>
          <p:cNvSpPr>
            <a:spLocks noGrp="1"/>
          </p:cNvSpPr>
          <p:nvPr>
            <p:ph type="sldNum" sz="quarter" idx="12"/>
          </p:nvPr>
        </p:nvSpPr>
        <p:spPr/>
        <p:txBody>
          <a:bodyPr/>
          <a:lstStyle/>
          <a:p>
            <a:fld id="{8D581BC7-E183-40DB-AC97-C19EA4EB8894}" type="slidenum">
              <a:rPr lang="ro-RO" noProof="0" smtClean="0"/>
              <a:pPr/>
              <a:t>6</a:t>
            </a:fld>
            <a:endParaRPr lang="ro-RO" noProof="0" dirty="0"/>
          </a:p>
        </p:txBody>
      </p:sp>
      <p:pic>
        <p:nvPicPr>
          <p:cNvPr id="2" name="Media online 1" title="HDPE Pipe Machine - 200 MM - 3D Video">
            <a:hlinkClick r:id="" action="ppaction://media"/>
            <a:extLst>
              <a:ext uri="{FF2B5EF4-FFF2-40B4-BE49-F238E27FC236}">
                <a16:creationId xmlns:a16="http://schemas.microsoft.com/office/drawing/2014/main" id="{72884B97-D439-C505-AE9F-74ABF675DF7B}"/>
              </a:ext>
            </a:extLst>
          </p:cNvPr>
          <p:cNvPicPr>
            <a:picLocks noRot="1" noChangeAspect="1"/>
          </p:cNvPicPr>
          <p:nvPr>
            <a:videoFile r:link="rId1"/>
          </p:nvPr>
        </p:nvPicPr>
        <p:blipFill>
          <a:blip r:embed="rId3"/>
          <a:stretch>
            <a:fillRect/>
          </a:stretch>
        </p:blipFill>
        <p:spPr>
          <a:xfrm>
            <a:off x="3405205" y="406115"/>
            <a:ext cx="8587378" cy="4848075"/>
          </a:xfrm>
          <a:prstGeom prst="rect">
            <a:avLst/>
          </a:prstGeom>
        </p:spPr>
      </p:pic>
      <p:sp>
        <p:nvSpPr>
          <p:cNvPr id="8" name="CasetăText 7">
            <a:extLst>
              <a:ext uri="{FF2B5EF4-FFF2-40B4-BE49-F238E27FC236}">
                <a16:creationId xmlns:a16="http://schemas.microsoft.com/office/drawing/2014/main" id="{E6AB3581-C94C-4F8C-9984-9534233A5402}"/>
              </a:ext>
            </a:extLst>
          </p:cNvPr>
          <p:cNvSpPr txBox="1"/>
          <p:nvPr/>
        </p:nvSpPr>
        <p:spPr>
          <a:xfrm>
            <a:off x="199417" y="365250"/>
            <a:ext cx="3039894" cy="5355312"/>
          </a:xfrm>
          <a:prstGeom prst="rect">
            <a:avLst/>
          </a:prstGeom>
          <a:noFill/>
        </p:spPr>
        <p:txBody>
          <a:bodyPr wrap="square">
            <a:spAutoFit/>
          </a:bodyPr>
          <a:lstStyle/>
          <a:p>
            <a:pPr algn="just"/>
            <a:r>
              <a:rPr lang="ro-RO" b="1" dirty="0">
                <a:solidFill>
                  <a:schemeClr val="bg2"/>
                </a:solidFill>
              </a:rPr>
              <a:t>Extrudarea conductelor HDPE </a:t>
            </a:r>
            <a:r>
              <a:rPr lang="ro-RO" dirty="0"/>
              <a:t>este un proces industrial prin care polietilena de înaltă densitate (HDPE) este topită și modelată în formă de conductă. </a:t>
            </a:r>
            <a:r>
              <a:rPr lang="ro-RO" b="1" dirty="0"/>
              <a:t>Procesul începe cu alimentarea granulelo</a:t>
            </a:r>
            <a:r>
              <a:rPr lang="ro-RO" dirty="0"/>
              <a:t>r de HDPE într-o mașină de extrudare, unde acestea sunt încălzite și amestecate într-o masă omogenă de material topit. </a:t>
            </a:r>
            <a:r>
              <a:rPr lang="ro-RO" b="1" dirty="0"/>
              <a:t>Materialul topit este apoi forțat printr-o matriță circulară</a:t>
            </a:r>
            <a:r>
              <a:rPr lang="ro-RO" dirty="0"/>
              <a:t>, care îi dă forma tubulară specifică a conductei. </a:t>
            </a:r>
            <a:r>
              <a:rPr lang="ro-RO" b="1" dirty="0"/>
              <a:t>După extrudare, conducta este răcită rapid</a:t>
            </a:r>
            <a:r>
              <a:rPr lang="ro-RO" dirty="0"/>
              <a:t>, </a:t>
            </a:r>
            <a:r>
              <a:rPr lang="ro-RO" u="sng" dirty="0"/>
              <a:t>stabilizată și tăiată</a:t>
            </a:r>
            <a:r>
              <a:rPr lang="ro-RO" dirty="0"/>
              <a:t> la lungimea dorită.</a:t>
            </a:r>
          </a:p>
        </p:txBody>
      </p:sp>
      <p:sp>
        <p:nvSpPr>
          <p:cNvPr id="10" name="CasetăText 9">
            <a:extLst>
              <a:ext uri="{FF2B5EF4-FFF2-40B4-BE49-F238E27FC236}">
                <a16:creationId xmlns:a16="http://schemas.microsoft.com/office/drawing/2014/main" id="{6249FFE1-3A5B-C9DE-2052-D4AACA1F1121}"/>
              </a:ext>
            </a:extLst>
          </p:cNvPr>
          <p:cNvSpPr txBox="1"/>
          <p:nvPr/>
        </p:nvSpPr>
        <p:spPr>
          <a:xfrm>
            <a:off x="4754828" y="5381789"/>
            <a:ext cx="6028154" cy="369332"/>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Video 2 Mașină de extrudare [</a:t>
            </a:r>
            <a:r>
              <a:rPr lang="ro-RO" b="1" dirty="0">
                <a:solidFill>
                  <a:schemeClr val="bg2"/>
                </a:solidFill>
                <a:ea typeface="Calibri" panose="020F0502020204030204" pitchFamily="34" charset="0"/>
                <a:cs typeface="Calibri" panose="020F0502020204030204" pitchFamily="34" charset="0"/>
                <a:hlinkClick r:id="rId4"/>
              </a:rPr>
              <a:t>www.youtube.com</a:t>
            </a:r>
            <a:r>
              <a:rPr lang="en-US" b="1" dirty="0">
                <a:solidFill>
                  <a:schemeClr val="bg2"/>
                </a:solidFill>
                <a:ea typeface="Calibri" panose="020F0502020204030204" pitchFamily="34" charset="0"/>
                <a:cs typeface="Calibri" panose="020F0502020204030204" pitchFamily="34" charset="0"/>
              </a:rPr>
              <a:t>]</a:t>
            </a:r>
            <a:endParaRPr lang="ro-RO" dirty="0">
              <a:solidFill>
                <a:schemeClr val="bg2"/>
              </a:solidFill>
            </a:endParaRPr>
          </a:p>
        </p:txBody>
      </p:sp>
      <p:sp>
        <p:nvSpPr>
          <p:cNvPr id="3" name="Substituent subsol 6">
            <a:extLst>
              <a:ext uri="{FF2B5EF4-FFF2-40B4-BE49-F238E27FC236}">
                <a16:creationId xmlns:a16="http://schemas.microsoft.com/office/drawing/2014/main" id="{31B9B865-EFA4-A972-A9A8-1D672DE00AC4}"/>
              </a:ext>
            </a:extLst>
          </p:cNvPr>
          <p:cNvSpPr>
            <a:spLocks noGrp="1"/>
          </p:cNvSpPr>
          <p:nvPr>
            <p:ph type="ftr" sz="quarter" idx="11"/>
          </p:nvPr>
        </p:nvSpPr>
        <p:spPr>
          <a:xfrm>
            <a:off x="1169961" y="5878720"/>
            <a:ext cx="1855342" cy="298800"/>
          </a:xfrm>
        </p:spPr>
        <p:txBody>
          <a:bodyPr rtlCol="0"/>
          <a:lstStyle/>
          <a:p>
            <a:pPr rtl="0"/>
            <a:r>
              <a:rPr lang="ro-RO" dirty="0"/>
              <a:t>Polietilena</a:t>
            </a:r>
          </a:p>
        </p:txBody>
      </p:sp>
    </p:spTree>
    <p:extLst>
      <p:ext uri="{BB962C8B-B14F-4D97-AF65-F5344CB8AC3E}">
        <p14:creationId xmlns:p14="http://schemas.microsoft.com/office/powerpoint/2010/main" val="347346943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D39ED-C8D1-7139-3A29-D517040674AE}"/>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1A5E7162-BEDA-6DF4-B72C-863BB10416C7}"/>
              </a:ext>
            </a:extLst>
          </p:cNvPr>
          <p:cNvSpPr>
            <a:spLocks noGrp="1"/>
          </p:cNvSpPr>
          <p:nvPr>
            <p:ph type="dt" sz="half" idx="10"/>
          </p:nvPr>
        </p:nvSpPr>
        <p:spPr/>
        <p:txBody>
          <a:bodyPr rtlCol="0"/>
          <a:lstStyle/>
          <a:p>
            <a:pPr rtl="0"/>
            <a:r>
              <a:rPr lang="ro-RO" dirty="0"/>
              <a:t>05.11.2025</a:t>
            </a:r>
          </a:p>
        </p:txBody>
      </p:sp>
      <p:sp>
        <p:nvSpPr>
          <p:cNvPr id="8" name="Substituent număr diapozitiv 7">
            <a:extLst>
              <a:ext uri="{FF2B5EF4-FFF2-40B4-BE49-F238E27FC236}">
                <a16:creationId xmlns:a16="http://schemas.microsoft.com/office/drawing/2014/main" id="{FEF7BAA9-A264-6732-3840-6516C7A2DDA1}"/>
              </a:ext>
            </a:extLst>
          </p:cNvPr>
          <p:cNvSpPr>
            <a:spLocks noGrp="1"/>
          </p:cNvSpPr>
          <p:nvPr>
            <p:ph type="sldNum" sz="quarter" idx="12"/>
          </p:nvPr>
        </p:nvSpPr>
        <p:spPr/>
        <p:txBody>
          <a:bodyPr rtlCol="0"/>
          <a:lstStyle/>
          <a:p>
            <a:pPr rtl="0"/>
            <a:fld id="{8D581BC7-E183-40DB-AC97-C19EA4EB8894}" type="slidenum">
              <a:rPr lang="ro-RO" smtClean="0"/>
              <a:pPr rtl="0"/>
              <a:t>7</a:t>
            </a:fld>
            <a:endParaRPr lang="ro-RO" dirty="0"/>
          </a:p>
        </p:txBody>
      </p:sp>
      <p:sp>
        <p:nvSpPr>
          <p:cNvPr id="13" name="CasetăText 12">
            <a:extLst>
              <a:ext uri="{FF2B5EF4-FFF2-40B4-BE49-F238E27FC236}">
                <a16:creationId xmlns:a16="http://schemas.microsoft.com/office/drawing/2014/main" id="{33B06448-E875-9D1E-5DA9-A6342AAB1343}"/>
              </a:ext>
            </a:extLst>
          </p:cNvPr>
          <p:cNvSpPr txBox="1"/>
          <p:nvPr/>
        </p:nvSpPr>
        <p:spPr>
          <a:xfrm>
            <a:off x="955889" y="1110356"/>
            <a:ext cx="3582551" cy="2185214"/>
          </a:xfrm>
          <a:prstGeom prst="rect">
            <a:avLst/>
          </a:prstGeom>
          <a:noFill/>
        </p:spPr>
        <p:txBody>
          <a:bodyPr wrap="square">
            <a:spAutoFit/>
          </a:bodyPr>
          <a:lstStyle/>
          <a:p>
            <a:pPr algn="just"/>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2</a:t>
            </a:r>
            <a:r>
              <a:rPr lang="en-US" b="1" dirty="0">
                <a:solidFill>
                  <a:schemeClr val="bg2"/>
                </a:solidFill>
                <a:latin typeface="Calibri" panose="020F0502020204030204" pitchFamily="34" charset="0"/>
                <a:ea typeface="Calibri" panose="020F0502020204030204" pitchFamily="34" charset="0"/>
                <a:cs typeface="Calibri" panose="020F0502020204030204" pitchFamily="34" charset="0"/>
              </a:rPr>
              <a:t>. </a:t>
            </a:r>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Conductele </a:t>
            </a:r>
            <a:r>
              <a:rPr lang="ro-RO" b="1" dirty="0" err="1">
                <a:solidFill>
                  <a:schemeClr val="bg2"/>
                </a:solidFill>
                <a:latin typeface="Calibri" panose="020F0502020204030204" pitchFamily="34" charset="0"/>
                <a:ea typeface="Calibri" panose="020F0502020204030204" pitchFamily="34" charset="0"/>
                <a:cs typeface="Calibri" panose="020F0502020204030204" pitchFamily="34" charset="0"/>
              </a:rPr>
              <a:t>corugate</a:t>
            </a:r>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 din HDPE (polietilenă de înaltă densitate)</a:t>
            </a:r>
          </a:p>
          <a:p>
            <a:pPr algn="just"/>
            <a:endParaRPr lang="ro-RO" sz="1000" dirty="0">
              <a:latin typeface="Calibri" panose="020F0502020204030204" pitchFamily="34" charset="0"/>
              <a:ea typeface="Calibri" panose="020F0502020204030204" pitchFamily="34" charset="0"/>
              <a:cs typeface="Calibri" panose="020F0502020204030204" pitchFamily="34" charset="0"/>
            </a:endParaRPr>
          </a:p>
          <a:p>
            <a:pPr algn="just"/>
            <a:r>
              <a:rPr lang="ro-RO" b="1" dirty="0">
                <a:latin typeface="Calibri" panose="020F0502020204030204" pitchFamily="34" charset="0"/>
                <a:ea typeface="Calibri" panose="020F0502020204030204" pitchFamily="34" charset="0"/>
                <a:cs typeface="Calibri" panose="020F0502020204030204" pitchFamily="34" charset="0"/>
              </a:rPr>
              <a:t>Sunt conducte cu pereți ondulați, fabricate prin extrudarea HDPE, proiectate pentru a combina flexibilitatea cu o rezistență ridicată la compresiune și presiuni externe.</a:t>
            </a:r>
            <a:endParaRPr lang="ro-RO" dirty="0">
              <a:latin typeface="Calibri" panose="020F0502020204030204" pitchFamily="34" charset="0"/>
              <a:ea typeface="Calibri" panose="020F0502020204030204" pitchFamily="34" charset="0"/>
              <a:cs typeface="Calibri" panose="020F0502020204030204" pitchFamily="34" charset="0"/>
            </a:endParaRPr>
          </a:p>
        </p:txBody>
      </p:sp>
      <p:sp>
        <p:nvSpPr>
          <p:cNvPr id="4" name="CasetăText 3">
            <a:extLst>
              <a:ext uri="{FF2B5EF4-FFF2-40B4-BE49-F238E27FC236}">
                <a16:creationId xmlns:a16="http://schemas.microsoft.com/office/drawing/2014/main" id="{57D72C61-BAA5-9065-92BF-49BE15550884}"/>
              </a:ext>
            </a:extLst>
          </p:cNvPr>
          <p:cNvSpPr txBox="1"/>
          <p:nvPr/>
        </p:nvSpPr>
        <p:spPr>
          <a:xfrm>
            <a:off x="838200" y="3770451"/>
            <a:ext cx="10440965" cy="2108269"/>
          </a:xfrm>
          <a:prstGeom prst="rect">
            <a:avLst/>
          </a:prstGeom>
          <a:noFill/>
        </p:spPr>
        <p:txBody>
          <a:bodyPr wrap="square">
            <a:spAutoFit/>
          </a:bodyPr>
          <a:lstStyle/>
          <a:p>
            <a:pPr algn="just">
              <a:spcAft>
                <a:spcPts val="600"/>
              </a:spcAft>
            </a:pP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Aceste conducte au o structură specifică cu două straturi:</a:t>
            </a:r>
          </a:p>
          <a:p>
            <a:pPr algn="just">
              <a:buFont typeface="+mj-lt"/>
              <a:buAutoNum type="arabicPeriod"/>
            </a:pP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Stratul exterior </a:t>
            </a:r>
            <a:r>
              <a:rPr lang="ro-RO" b="1" dirty="0" err="1">
                <a:solidFill>
                  <a:schemeClr val="tx2"/>
                </a:solidFill>
                <a:latin typeface="Calibri" panose="020F0502020204030204" pitchFamily="34" charset="0"/>
                <a:ea typeface="Calibri" panose="020F0502020204030204" pitchFamily="34" charset="0"/>
                <a:cs typeface="Calibri" panose="020F0502020204030204" pitchFamily="34" charset="0"/>
              </a:rPr>
              <a:t>corugat</a:t>
            </a: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 (ondulat)</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Acest strat are o structură ondulată, care conferă conductei rezistență mecanică superioară, permițându-i să reziste la presiuni externe și să se adapteze mișcărilor solului. Aceasta este o caracteristică deosebit de importantă în aplicațiile subterane.</a:t>
            </a:r>
          </a:p>
          <a:p>
            <a:pPr algn="just">
              <a:buFont typeface="+mj-lt"/>
              <a:buAutoNum type="arabicPeriod"/>
            </a:pPr>
            <a:endParaRPr lang="ro-RO"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algn="just">
              <a:buFont typeface="+mj-lt"/>
              <a:buAutoNum type="arabicPeriod"/>
            </a:pP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Stratul interior neted: </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Stratul interior este neted și facilitează fluxul continuu al apei sau al altor fluide, reducând pierderile de presiune și minimizând riscul de blocaj.</a:t>
            </a:r>
          </a:p>
        </p:txBody>
      </p:sp>
      <p:pic>
        <p:nvPicPr>
          <p:cNvPr id="6146" name="Picture 2" descr="TEAVA CORUGATA/RIFLATA HDPE SN8 Dext287/Dint 250mm 6m - Tubimax.ro">
            <a:extLst>
              <a:ext uri="{FF2B5EF4-FFF2-40B4-BE49-F238E27FC236}">
                <a16:creationId xmlns:a16="http://schemas.microsoft.com/office/drawing/2014/main" id="{5D77411D-270D-21BB-617D-F13BFA300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6366" y="478806"/>
            <a:ext cx="4275250" cy="32064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5" name="CasetăText 4">
            <a:extLst>
              <a:ext uri="{FF2B5EF4-FFF2-40B4-BE49-F238E27FC236}">
                <a16:creationId xmlns:a16="http://schemas.microsoft.com/office/drawing/2014/main" id="{E7960F0E-2C2F-78C6-51E7-6DB727ED0589}"/>
              </a:ext>
            </a:extLst>
          </p:cNvPr>
          <p:cNvSpPr txBox="1"/>
          <p:nvPr/>
        </p:nvSpPr>
        <p:spPr>
          <a:xfrm>
            <a:off x="5264257" y="1343361"/>
            <a:ext cx="1527023" cy="1477328"/>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Fig. 3 Conducte </a:t>
            </a:r>
            <a:r>
              <a:rPr lang="ro-RO" b="1" dirty="0" err="1">
                <a:solidFill>
                  <a:schemeClr val="bg2"/>
                </a:solidFill>
                <a:ea typeface="Calibri" panose="020F0502020204030204" pitchFamily="34" charset="0"/>
                <a:cs typeface="Calibri" panose="020F0502020204030204" pitchFamily="34" charset="0"/>
              </a:rPr>
              <a:t>corugate</a:t>
            </a:r>
            <a:r>
              <a:rPr lang="ro-RO" b="1" dirty="0">
                <a:solidFill>
                  <a:schemeClr val="bg2"/>
                </a:solidFill>
                <a:ea typeface="Calibri" panose="020F0502020204030204" pitchFamily="34" charset="0"/>
                <a:cs typeface="Calibri" panose="020F0502020204030204" pitchFamily="34" charset="0"/>
              </a:rPr>
              <a:t> din PEHD [</a:t>
            </a:r>
            <a:r>
              <a:rPr lang="ro-RO" b="1" dirty="0">
                <a:solidFill>
                  <a:schemeClr val="bg2"/>
                </a:solidFill>
                <a:ea typeface="Calibri" panose="020F0502020204030204" pitchFamily="34" charset="0"/>
                <a:cs typeface="Calibri" panose="020F0502020204030204" pitchFamily="34" charset="0"/>
                <a:hlinkClick r:id="rId4"/>
              </a:rPr>
              <a:t>tubimax.ro</a:t>
            </a:r>
            <a:r>
              <a:rPr lang="ro-RO" b="1" dirty="0">
                <a:solidFill>
                  <a:schemeClr val="bg2"/>
                </a:solidFill>
                <a:ea typeface="Calibri" panose="020F0502020204030204" pitchFamily="34" charset="0"/>
                <a:cs typeface="Calibri" panose="020F0502020204030204" pitchFamily="34" charset="0"/>
              </a:rPr>
              <a:t>]</a:t>
            </a:r>
            <a:r>
              <a:rPr lang="ro-RO" dirty="0">
                <a:solidFill>
                  <a:schemeClr val="bg2"/>
                </a:solidFill>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 </a:t>
            </a:r>
            <a:endParaRPr lang="ro-RO" dirty="0">
              <a:solidFill>
                <a:schemeClr val="bg2"/>
              </a:solidFill>
            </a:endParaRPr>
          </a:p>
        </p:txBody>
      </p:sp>
      <p:sp>
        <p:nvSpPr>
          <p:cNvPr id="7" name="Substituent subsol 6">
            <a:extLst>
              <a:ext uri="{FF2B5EF4-FFF2-40B4-BE49-F238E27FC236}">
                <a16:creationId xmlns:a16="http://schemas.microsoft.com/office/drawing/2014/main" id="{4A666FBA-8D4C-D162-DB3A-FBD3A9278F98}"/>
              </a:ext>
            </a:extLst>
          </p:cNvPr>
          <p:cNvSpPr>
            <a:spLocks noGrp="1"/>
          </p:cNvSpPr>
          <p:nvPr>
            <p:ph type="ftr" sz="quarter" idx="11"/>
          </p:nvPr>
        </p:nvSpPr>
        <p:spPr>
          <a:xfrm>
            <a:off x="1169961" y="5878720"/>
            <a:ext cx="1855342" cy="298800"/>
          </a:xfrm>
        </p:spPr>
        <p:txBody>
          <a:bodyPr rtlCol="0"/>
          <a:lstStyle/>
          <a:p>
            <a:pPr rtl="0"/>
            <a:r>
              <a:rPr lang="ro-RO" dirty="0"/>
              <a:t>Polietilena</a:t>
            </a:r>
          </a:p>
        </p:txBody>
      </p:sp>
    </p:spTree>
    <p:extLst>
      <p:ext uri="{BB962C8B-B14F-4D97-AF65-F5344CB8AC3E}">
        <p14:creationId xmlns:p14="http://schemas.microsoft.com/office/powerpoint/2010/main" val="276162472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stituent dată 3">
            <a:extLst>
              <a:ext uri="{FF2B5EF4-FFF2-40B4-BE49-F238E27FC236}">
                <a16:creationId xmlns:a16="http://schemas.microsoft.com/office/drawing/2014/main" id="{DAD41357-3F94-DF29-D9A4-D1BE41B7AA1A}"/>
              </a:ext>
            </a:extLst>
          </p:cNvPr>
          <p:cNvSpPr>
            <a:spLocks noGrp="1"/>
          </p:cNvSpPr>
          <p:nvPr>
            <p:ph type="dt" sz="half" idx="10"/>
          </p:nvPr>
        </p:nvSpPr>
        <p:spPr/>
        <p:txBody>
          <a:bodyPr/>
          <a:lstStyle/>
          <a:p>
            <a:r>
              <a:rPr lang="ro-RO" dirty="0"/>
              <a:t>05.11.2025</a:t>
            </a:r>
            <a:endParaRPr lang="ro-RO" noProof="0" dirty="0"/>
          </a:p>
        </p:txBody>
      </p:sp>
      <p:sp>
        <p:nvSpPr>
          <p:cNvPr id="6" name="Substituent număr diapozitiv 5">
            <a:extLst>
              <a:ext uri="{FF2B5EF4-FFF2-40B4-BE49-F238E27FC236}">
                <a16:creationId xmlns:a16="http://schemas.microsoft.com/office/drawing/2014/main" id="{2ACB4F9F-E216-7605-9ABF-B0DC8ECE54C0}"/>
              </a:ext>
            </a:extLst>
          </p:cNvPr>
          <p:cNvSpPr>
            <a:spLocks noGrp="1"/>
          </p:cNvSpPr>
          <p:nvPr>
            <p:ph type="sldNum" sz="quarter" idx="12"/>
          </p:nvPr>
        </p:nvSpPr>
        <p:spPr/>
        <p:txBody>
          <a:bodyPr/>
          <a:lstStyle/>
          <a:p>
            <a:fld id="{8D581BC7-E183-40DB-AC97-C19EA4EB8894}" type="slidenum">
              <a:rPr lang="ro-RO" noProof="0" smtClean="0"/>
              <a:pPr/>
              <a:t>8</a:t>
            </a:fld>
            <a:endParaRPr lang="ro-RO" noProof="0" dirty="0"/>
          </a:p>
        </p:txBody>
      </p:sp>
      <p:sp>
        <p:nvSpPr>
          <p:cNvPr id="19" name="CasetăText 18">
            <a:extLst>
              <a:ext uri="{FF2B5EF4-FFF2-40B4-BE49-F238E27FC236}">
                <a16:creationId xmlns:a16="http://schemas.microsoft.com/office/drawing/2014/main" id="{38A2ECA7-442E-6138-A4DB-16B6DF9AD126}"/>
              </a:ext>
            </a:extLst>
          </p:cNvPr>
          <p:cNvSpPr txBox="1"/>
          <p:nvPr/>
        </p:nvSpPr>
        <p:spPr>
          <a:xfrm>
            <a:off x="3000794" y="5668141"/>
            <a:ext cx="6480619" cy="646331"/>
          </a:xfrm>
          <a:prstGeom prst="rect">
            <a:avLst/>
          </a:prstGeom>
          <a:noFill/>
        </p:spPr>
        <p:txBody>
          <a:bodyPr wrap="square">
            <a:spAutoFit/>
          </a:bodyPr>
          <a:lstStyle/>
          <a:p>
            <a:pPr algn="ctr"/>
            <a:r>
              <a:rPr lang="ro-RO" b="1" dirty="0">
                <a:solidFill>
                  <a:schemeClr val="bg2"/>
                </a:solidFill>
                <a:ea typeface="Calibri" panose="020F0502020204030204" pitchFamily="34" charset="0"/>
                <a:cs typeface="Calibri" panose="020F0502020204030204" pitchFamily="34" charset="0"/>
              </a:rPr>
              <a:t>Video 3  Procesul de fabricație al conductelor </a:t>
            </a:r>
            <a:r>
              <a:rPr lang="ro-RO" b="1" dirty="0" err="1">
                <a:solidFill>
                  <a:schemeClr val="bg2"/>
                </a:solidFill>
                <a:ea typeface="Calibri" panose="020F0502020204030204" pitchFamily="34" charset="0"/>
                <a:cs typeface="Calibri" panose="020F0502020204030204" pitchFamily="34" charset="0"/>
              </a:rPr>
              <a:t>corugate</a:t>
            </a:r>
            <a:r>
              <a:rPr lang="ro-RO" b="1" dirty="0">
                <a:solidFill>
                  <a:schemeClr val="bg2"/>
                </a:solidFill>
                <a:ea typeface="Calibri" panose="020F0502020204030204" pitchFamily="34" charset="0"/>
                <a:cs typeface="Calibri" panose="020F0502020204030204" pitchFamily="34" charset="0"/>
              </a:rPr>
              <a:t> din PEHD [</a:t>
            </a:r>
            <a:r>
              <a:rPr lang="ro-RO" b="1" dirty="0">
                <a:solidFill>
                  <a:schemeClr val="bg2"/>
                </a:solidFill>
                <a:ea typeface="Calibri" panose="020F0502020204030204" pitchFamily="34" charset="0"/>
                <a:cs typeface="Calibri" panose="020F0502020204030204" pitchFamily="34" charset="0"/>
                <a:hlinkClick r:id="rId3"/>
              </a:rPr>
              <a:t>www.youtube.com</a:t>
            </a:r>
            <a:r>
              <a:rPr lang="en-US" b="1" dirty="0">
                <a:solidFill>
                  <a:schemeClr val="bg2"/>
                </a:solidFill>
                <a:ea typeface="Calibri" panose="020F0502020204030204" pitchFamily="34" charset="0"/>
                <a:cs typeface="Calibri" panose="020F0502020204030204" pitchFamily="34" charset="0"/>
              </a:rPr>
              <a:t>]</a:t>
            </a:r>
            <a:endParaRPr lang="ro-RO" dirty="0">
              <a:solidFill>
                <a:schemeClr val="bg2"/>
              </a:solidFill>
            </a:endParaRPr>
          </a:p>
        </p:txBody>
      </p:sp>
      <p:sp>
        <p:nvSpPr>
          <p:cNvPr id="2" name="Substituent subsol 6">
            <a:extLst>
              <a:ext uri="{FF2B5EF4-FFF2-40B4-BE49-F238E27FC236}">
                <a16:creationId xmlns:a16="http://schemas.microsoft.com/office/drawing/2014/main" id="{2C0A4477-3851-0336-C7C6-F434BF021D35}"/>
              </a:ext>
            </a:extLst>
          </p:cNvPr>
          <p:cNvSpPr>
            <a:spLocks noGrp="1"/>
          </p:cNvSpPr>
          <p:nvPr>
            <p:ph type="ftr" sz="quarter" idx="11"/>
          </p:nvPr>
        </p:nvSpPr>
        <p:spPr>
          <a:xfrm>
            <a:off x="1169961" y="5878720"/>
            <a:ext cx="1855342" cy="298800"/>
          </a:xfrm>
        </p:spPr>
        <p:txBody>
          <a:bodyPr rtlCol="0"/>
          <a:lstStyle/>
          <a:p>
            <a:pPr rtl="0"/>
            <a:r>
              <a:rPr lang="ro-RO" dirty="0"/>
              <a:t>Polietilena</a:t>
            </a:r>
          </a:p>
        </p:txBody>
      </p:sp>
      <p:pic>
        <p:nvPicPr>
          <p:cNvPr id="5" name="Media online 4" title="How Its Made: Corrugated Polyethylene Pipe">
            <a:hlinkClick r:id="" action="ppaction://media"/>
            <a:extLst>
              <a:ext uri="{FF2B5EF4-FFF2-40B4-BE49-F238E27FC236}">
                <a16:creationId xmlns:a16="http://schemas.microsoft.com/office/drawing/2014/main" id="{03AD60FF-3650-4C99-ABA7-0701E6157B3B}"/>
              </a:ext>
            </a:extLst>
          </p:cNvPr>
          <p:cNvPicPr>
            <a:picLocks noRot="1" noChangeAspect="1"/>
          </p:cNvPicPr>
          <p:nvPr>
            <a:videoFile r:link="rId1"/>
          </p:nvPr>
        </p:nvPicPr>
        <p:blipFill>
          <a:blip r:embed="rId4"/>
          <a:stretch>
            <a:fillRect/>
          </a:stretch>
        </p:blipFill>
        <p:spPr>
          <a:xfrm>
            <a:off x="1367163" y="255997"/>
            <a:ext cx="9457673" cy="5339407"/>
          </a:xfrm>
          <a:prstGeom prst="rect">
            <a:avLst/>
          </a:prstGeom>
        </p:spPr>
      </p:pic>
    </p:spTree>
    <p:extLst>
      <p:ext uri="{BB962C8B-B14F-4D97-AF65-F5344CB8AC3E}">
        <p14:creationId xmlns:p14="http://schemas.microsoft.com/office/powerpoint/2010/main" val="338922517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1C517-A24A-DD30-C6A9-67254EB2248A}"/>
            </a:ext>
          </a:extLst>
        </p:cNvPr>
        <p:cNvGrpSpPr/>
        <p:nvPr/>
      </p:nvGrpSpPr>
      <p:grpSpPr>
        <a:xfrm>
          <a:off x="0" y="0"/>
          <a:ext cx="0" cy="0"/>
          <a:chOff x="0" y="0"/>
          <a:chExt cx="0" cy="0"/>
        </a:xfrm>
      </p:grpSpPr>
      <p:sp>
        <p:nvSpPr>
          <p:cNvPr id="6" name="Substituent dată 5">
            <a:extLst>
              <a:ext uri="{FF2B5EF4-FFF2-40B4-BE49-F238E27FC236}">
                <a16:creationId xmlns:a16="http://schemas.microsoft.com/office/drawing/2014/main" id="{F1461974-1852-E381-72CD-BD6EB51C8FD1}"/>
              </a:ext>
            </a:extLst>
          </p:cNvPr>
          <p:cNvSpPr>
            <a:spLocks noGrp="1"/>
          </p:cNvSpPr>
          <p:nvPr>
            <p:ph type="dt" sz="half" idx="10"/>
          </p:nvPr>
        </p:nvSpPr>
        <p:spPr/>
        <p:txBody>
          <a:bodyPr rtlCol="0"/>
          <a:lstStyle/>
          <a:p>
            <a:pPr rtl="0"/>
            <a:r>
              <a:rPr lang="ro-RO" dirty="0"/>
              <a:t>05.11.2025</a:t>
            </a:r>
          </a:p>
        </p:txBody>
      </p:sp>
      <p:sp>
        <p:nvSpPr>
          <p:cNvPr id="8" name="Substituent număr diapozitiv 7">
            <a:extLst>
              <a:ext uri="{FF2B5EF4-FFF2-40B4-BE49-F238E27FC236}">
                <a16:creationId xmlns:a16="http://schemas.microsoft.com/office/drawing/2014/main" id="{214734E7-434F-04D8-7F71-2008AA979B2F}"/>
              </a:ext>
            </a:extLst>
          </p:cNvPr>
          <p:cNvSpPr>
            <a:spLocks noGrp="1"/>
          </p:cNvSpPr>
          <p:nvPr>
            <p:ph type="sldNum" sz="quarter" idx="12"/>
          </p:nvPr>
        </p:nvSpPr>
        <p:spPr/>
        <p:txBody>
          <a:bodyPr rtlCol="0"/>
          <a:lstStyle/>
          <a:p>
            <a:pPr rtl="0"/>
            <a:fld id="{8D581BC7-E183-40DB-AC97-C19EA4EB8894}" type="slidenum">
              <a:rPr lang="ro-RO" smtClean="0"/>
              <a:pPr rtl="0"/>
              <a:t>9</a:t>
            </a:fld>
            <a:endParaRPr lang="ro-RO" dirty="0"/>
          </a:p>
        </p:txBody>
      </p:sp>
      <p:sp>
        <p:nvSpPr>
          <p:cNvPr id="11" name="CasetăText 10">
            <a:extLst>
              <a:ext uri="{FF2B5EF4-FFF2-40B4-BE49-F238E27FC236}">
                <a16:creationId xmlns:a16="http://schemas.microsoft.com/office/drawing/2014/main" id="{A2B39A7D-BB80-6200-6299-60AE122B06DF}"/>
              </a:ext>
            </a:extLst>
          </p:cNvPr>
          <p:cNvSpPr txBox="1"/>
          <p:nvPr/>
        </p:nvSpPr>
        <p:spPr>
          <a:xfrm>
            <a:off x="778643" y="5053701"/>
            <a:ext cx="10575155" cy="646331"/>
          </a:xfrm>
          <a:prstGeom prst="rect">
            <a:avLst/>
          </a:prstGeom>
          <a:noFill/>
        </p:spPr>
        <p:txBody>
          <a:bodyPr wrap="square">
            <a:spAutoFit/>
          </a:bodyPr>
          <a:lstStyle/>
          <a:p>
            <a:pPr algn="just"/>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Aplicații Tipice ale Conductelor </a:t>
            </a:r>
            <a:r>
              <a:rPr lang="ro-RO" b="1" dirty="0" err="1">
                <a:solidFill>
                  <a:schemeClr val="bg2"/>
                </a:solidFill>
                <a:latin typeface="Calibri" panose="020F0502020204030204" pitchFamily="34" charset="0"/>
                <a:ea typeface="Calibri" panose="020F0502020204030204" pitchFamily="34" charset="0"/>
                <a:cs typeface="Calibri" panose="020F0502020204030204" pitchFamily="34" charset="0"/>
              </a:rPr>
              <a:t>Corugate</a:t>
            </a:r>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 din HDPE: </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Sisteme de canalizare, Sisteme de drenaj, Protecția cablurilor subterane.</a:t>
            </a:r>
          </a:p>
        </p:txBody>
      </p:sp>
      <p:sp>
        <p:nvSpPr>
          <p:cNvPr id="4" name="CasetăText 3">
            <a:extLst>
              <a:ext uri="{FF2B5EF4-FFF2-40B4-BE49-F238E27FC236}">
                <a16:creationId xmlns:a16="http://schemas.microsoft.com/office/drawing/2014/main" id="{FF85FD27-450C-E360-C276-20E0B4DE1D5B}"/>
              </a:ext>
            </a:extLst>
          </p:cNvPr>
          <p:cNvSpPr txBox="1"/>
          <p:nvPr/>
        </p:nvSpPr>
        <p:spPr>
          <a:xfrm>
            <a:off x="778643" y="374278"/>
            <a:ext cx="10515598" cy="4601260"/>
          </a:xfrm>
          <a:prstGeom prst="rect">
            <a:avLst/>
          </a:prstGeom>
          <a:noFill/>
        </p:spPr>
        <p:txBody>
          <a:bodyPr wrap="square">
            <a:spAutoFit/>
          </a:bodyPr>
          <a:lstStyle/>
          <a:p>
            <a:pPr algn="just">
              <a:spcAft>
                <a:spcPts val="600"/>
              </a:spcAft>
            </a:pPr>
            <a:r>
              <a:rPr lang="ro-RO" b="1" u="sng" dirty="0">
                <a:solidFill>
                  <a:schemeClr val="bg2"/>
                </a:solidFill>
                <a:latin typeface="Calibri" panose="020F0502020204030204" pitchFamily="34" charset="0"/>
                <a:ea typeface="Calibri" panose="020F0502020204030204" pitchFamily="34" charset="0"/>
                <a:cs typeface="Calibri" panose="020F0502020204030204" pitchFamily="34" charset="0"/>
              </a:rPr>
              <a:t>Caracteristicile și Avantajele Conductelor </a:t>
            </a:r>
            <a:r>
              <a:rPr lang="ro-RO" b="1" u="sng" dirty="0" err="1">
                <a:solidFill>
                  <a:schemeClr val="bg2"/>
                </a:solidFill>
                <a:latin typeface="Calibri" panose="020F0502020204030204" pitchFamily="34" charset="0"/>
                <a:ea typeface="Calibri" panose="020F0502020204030204" pitchFamily="34" charset="0"/>
                <a:cs typeface="Calibri" panose="020F0502020204030204" pitchFamily="34" charset="0"/>
              </a:rPr>
              <a:t>Corugate</a:t>
            </a:r>
            <a:r>
              <a:rPr lang="ro-RO" b="1" u="sng" dirty="0">
                <a:solidFill>
                  <a:schemeClr val="bg2"/>
                </a:solidFill>
                <a:latin typeface="Calibri" panose="020F0502020204030204" pitchFamily="34" charset="0"/>
                <a:ea typeface="Calibri" panose="020F0502020204030204" pitchFamily="34" charset="0"/>
                <a:cs typeface="Calibri" panose="020F0502020204030204" pitchFamily="34" charset="0"/>
              </a:rPr>
              <a:t> din HDPE</a:t>
            </a:r>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a:t>
            </a:r>
          </a:p>
          <a:p>
            <a:pPr algn="just">
              <a:buFont typeface="Arial" panose="020B0604020202020204" pitchFamily="34" charset="0"/>
              <a:buChar char="•"/>
            </a:pP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Rezistență mecanică ridicată</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ro-RO" dirty="0">
                <a:latin typeface="Calibri" panose="020F0502020204030204" pitchFamily="34" charset="0"/>
                <a:ea typeface="Calibri" panose="020F0502020204030204" pitchFamily="34" charset="0"/>
                <a:cs typeface="Calibri" panose="020F0502020204030204" pitchFamily="34" charset="0"/>
              </a:rPr>
              <a:t>Datorită structurii </a:t>
            </a:r>
            <a:r>
              <a:rPr lang="ro-RO" dirty="0" err="1">
                <a:latin typeface="Calibri" panose="020F0502020204030204" pitchFamily="34" charset="0"/>
                <a:ea typeface="Calibri" panose="020F0502020204030204" pitchFamily="34" charset="0"/>
                <a:cs typeface="Calibri" panose="020F0502020204030204" pitchFamily="34" charset="0"/>
              </a:rPr>
              <a:t>corugate</a:t>
            </a:r>
            <a:r>
              <a:rPr lang="ro-RO" dirty="0">
                <a:latin typeface="Calibri" panose="020F0502020204030204" pitchFamily="34" charset="0"/>
                <a:ea typeface="Calibri" panose="020F0502020204030204" pitchFamily="34" charset="0"/>
                <a:cs typeface="Calibri" panose="020F0502020204030204" pitchFamily="34" charset="0"/>
              </a:rPr>
              <a:t>, aceste conducte sunt extrem de rezistente la compresiune și presiuni externe, fiind ideale pentru aplicații subterane unde suportă greutatea solului și alte sarcini externe.</a:t>
            </a:r>
          </a:p>
          <a:p>
            <a:pPr algn="just">
              <a:buFont typeface="Arial" panose="020B0604020202020204" pitchFamily="34" charset="0"/>
              <a:buChar char="•"/>
            </a:pPr>
            <a:endParaRPr lang="ro-RO" dirty="0">
              <a:latin typeface="Calibri" panose="020F0502020204030204" pitchFamily="34" charset="0"/>
              <a:ea typeface="Calibri" panose="020F0502020204030204" pitchFamily="34" charset="0"/>
              <a:cs typeface="Calibri" panose="020F0502020204030204" pitchFamily="34" charset="0"/>
            </a:endParaRPr>
          </a:p>
          <a:p>
            <a:pPr algn="just">
              <a:buFont typeface="Arial" panose="020B0604020202020204" pitchFamily="34" charset="0"/>
              <a:buChar char="•"/>
            </a:pP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Flexibilitate</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ro-RO" dirty="0">
                <a:latin typeface="Calibri" panose="020F0502020204030204" pitchFamily="34" charset="0"/>
                <a:ea typeface="Calibri" panose="020F0502020204030204" pitchFamily="34" charset="0"/>
                <a:cs typeface="Calibri" panose="020F0502020204030204" pitchFamily="34" charset="0"/>
              </a:rPr>
              <a:t>Conductele </a:t>
            </a:r>
            <a:r>
              <a:rPr lang="ro-RO" dirty="0" err="1">
                <a:latin typeface="Calibri" panose="020F0502020204030204" pitchFamily="34" charset="0"/>
                <a:ea typeface="Calibri" panose="020F0502020204030204" pitchFamily="34" charset="0"/>
                <a:cs typeface="Calibri" panose="020F0502020204030204" pitchFamily="34" charset="0"/>
              </a:rPr>
              <a:t>corugate</a:t>
            </a:r>
            <a:r>
              <a:rPr lang="ro-RO" dirty="0">
                <a:latin typeface="Calibri" panose="020F0502020204030204" pitchFamily="34" charset="0"/>
                <a:ea typeface="Calibri" panose="020F0502020204030204" pitchFamily="34" charset="0"/>
                <a:cs typeface="Calibri" panose="020F0502020204030204" pitchFamily="34" charset="0"/>
              </a:rPr>
              <a:t> sunt suficient de flexibile pentru a se adapta terenului, reducând astfel necesitatea fitingurilor și îmbinărilor în terenuri complexe sau neuniforme.</a:t>
            </a:r>
          </a:p>
          <a:p>
            <a:pPr algn="just">
              <a:buFont typeface="Arial" panose="020B0604020202020204" pitchFamily="34" charset="0"/>
              <a:buChar char="•"/>
            </a:pPr>
            <a:endParaRPr lang="ro-RO" dirty="0">
              <a:latin typeface="Calibri" panose="020F0502020204030204" pitchFamily="34" charset="0"/>
              <a:ea typeface="Calibri" panose="020F0502020204030204" pitchFamily="34" charset="0"/>
              <a:cs typeface="Calibri" panose="020F0502020204030204" pitchFamily="34" charset="0"/>
            </a:endParaRPr>
          </a:p>
          <a:p>
            <a:pPr algn="just">
              <a:buFont typeface="Arial" panose="020B0604020202020204" pitchFamily="34" charset="0"/>
              <a:buChar char="•"/>
            </a:pP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Rezistență la coroziune și la chimicale</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ro-RO" dirty="0">
                <a:latin typeface="Calibri" panose="020F0502020204030204" pitchFamily="34" charset="0"/>
                <a:ea typeface="Calibri" panose="020F0502020204030204" pitchFamily="34" charset="0"/>
                <a:cs typeface="Calibri" panose="020F0502020204030204" pitchFamily="34" charset="0"/>
              </a:rPr>
              <a:t>HDPE-</a:t>
            </a:r>
            <a:r>
              <a:rPr lang="ro-RO" dirty="0" err="1">
                <a:latin typeface="Calibri" panose="020F0502020204030204" pitchFamily="34" charset="0"/>
                <a:ea typeface="Calibri" panose="020F0502020204030204" pitchFamily="34" charset="0"/>
                <a:cs typeface="Calibri" panose="020F0502020204030204" pitchFamily="34" charset="0"/>
              </a:rPr>
              <a:t>ul</a:t>
            </a:r>
            <a:r>
              <a:rPr lang="ro-RO" dirty="0">
                <a:latin typeface="Calibri" panose="020F0502020204030204" pitchFamily="34" charset="0"/>
                <a:ea typeface="Calibri" panose="020F0502020204030204" pitchFamily="34" charset="0"/>
                <a:cs typeface="Calibri" panose="020F0502020204030204" pitchFamily="34" charset="0"/>
              </a:rPr>
              <a:t> este rezistent la acțiunea agenților chimici și la coroziune, ceea ce asigură o durată lungă de viață, chiar și în medii agresive.</a:t>
            </a:r>
          </a:p>
          <a:p>
            <a:pPr algn="just">
              <a:buFont typeface="Arial" panose="020B0604020202020204" pitchFamily="34" charset="0"/>
              <a:buChar char="•"/>
            </a:pPr>
            <a:endParaRPr lang="ro-RO" dirty="0">
              <a:latin typeface="Calibri" panose="020F0502020204030204" pitchFamily="34" charset="0"/>
              <a:ea typeface="Calibri" panose="020F0502020204030204" pitchFamily="34" charset="0"/>
              <a:cs typeface="Calibri" panose="020F0502020204030204" pitchFamily="34" charset="0"/>
            </a:endParaRPr>
          </a:p>
          <a:p>
            <a:pPr algn="just">
              <a:buFont typeface="Arial" panose="020B0604020202020204" pitchFamily="34" charset="0"/>
              <a:buChar char="•"/>
            </a:pP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Greutate redusă</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ro-RO" dirty="0">
                <a:latin typeface="Calibri" panose="020F0502020204030204" pitchFamily="34" charset="0"/>
                <a:ea typeface="Calibri" panose="020F0502020204030204" pitchFamily="34" charset="0"/>
                <a:cs typeface="Calibri" panose="020F0502020204030204" pitchFamily="34" charset="0"/>
              </a:rPr>
              <a:t>Comparativ cu conductele metalice sau din beton, cele din HDPE sunt mult mai ușoare, facilitând transportul și instalarea.</a:t>
            </a:r>
          </a:p>
          <a:p>
            <a:pPr algn="just">
              <a:buFont typeface="Arial" panose="020B0604020202020204" pitchFamily="34" charset="0"/>
              <a:buChar char="•"/>
            </a:pPr>
            <a:endParaRPr lang="ro-RO" dirty="0">
              <a:latin typeface="Calibri" panose="020F0502020204030204" pitchFamily="34" charset="0"/>
              <a:ea typeface="Calibri" panose="020F0502020204030204" pitchFamily="34" charset="0"/>
              <a:cs typeface="Calibri" panose="020F0502020204030204" pitchFamily="34" charset="0"/>
            </a:endParaRPr>
          </a:p>
          <a:p>
            <a:pPr algn="just">
              <a:buFont typeface="Arial" panose="020B0604020202020204" pitchFamily="34" charset="0"/>
              <a:buChar char="•"/>
            </a:pPr>
            <a:r>
              <a:rPr lang="ro-RO" b="1" dirty="0">
                <a:solidFill>
                  <a:schemeClr val="tx2"/>
                </a:solidFill>
                <a:latin typeface="Calibri" panose="020F0502020204030204" pitchFamily="34" charset="0"/>
                <a:ea typeface="Calibri" panose="020F0502020204030204" pitchFamily="34" charset="0"/>
                <a:cs typeface="Calibri" panose="020F0502020204030204" pitchFamily="34" charset="0"/>
              </a:rPr>
              <a:t>Etanșeitate și rezistență la infiltrații</a:t>
            </a:r>
            <a:r>
              <a:rPr lang="ro-RO"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ro-RO" dirty="0">
                <a:latin typeface="Calibri" panose="020F0502020204030204" pitchFamily="34" charset="0"/>
                <a:ea typeface="Calibri" panose="020F0502020204030204" pitchFamily="34" charset="0"/>
                <a:cs typeface="Calibri" panose="020F0502020204030204" pitchFamily="34" charset="0"/>
              </a:rPr>
              <a:t>Stratul interior neted și tehnologia de îmbinare etanșă fac ca aceste conducte să fie impermeabile, fiind potrivite pentru aplicații de canalizare sau drenaj.</a:t>
            </a:r>
          </a:p>
        </p:txBody>
      </p:sp>
      <p:sp>
        <p:nvSpPr>
          <p:cNvPr id="3" name="Substituent subsol 6">
            <a:extLst>
              <a:ext uri="{FF2B5EF4-FFF2-40B4-BE49-F238E27FC236}">
                <a16:creationId xmlns:a16="http://schemas.microsoft.com/office/drawing/2014/main" id="{1D12A8C6-7A6D-61AF-0D1B-05CEEA13FF07}"/>
              </a:ext>
            </a:extLst>
          </p:cNvPr>
          <p:cNvSpPr>
            <a:spLocks noGrp="1"/>
          </p:cNvSpPr>
          <p:nvPr>
            <p:ph type="ftr" sz="quarter" idx="11"/>
          </p:nvPr>
        </p:nvSpPr>
        <p:spPr>
          <a:xfrm>
            <a:off x="1169961" y="5878720"/>
            <a:ext cx="1855342" cy="298800"/>
          </a:xfrm>
        </p:spPr>
        <p:txBody>
          <a:bodyPr rtlCol="0"/>
          <a:lstStyle/>
          <a:p>
            <a:pPr rtl="0"/>
            <a:r>
              <a:rPr lang="ro-RO" dirty="0"/>
              <a:t>Polietilena</a:t>
            </a:r>
          </a:p>
        </p:txBody>
      </p:sp>
    </p:spTree>
    <p:extLst>
      <p:ext uri="{BB962C8B-B14F-4D97-AF65-F5344CB8AC3E}">
        <p14:creationId xmlns:p14="http://schemas.microsoft.com/office/powerpoint/2010/main" val="272515802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theme/theme1.xml><?xml version="1.0" encoding="utf-8"?>
<a:theme xmlns:a="http://schemas.openxmlformats.org/drawingml/2006/main" name="Temă Office">
  <a:themeElements>
    <a:clrScheme name="Custom 12">
      <a:dk1>
        <a:srgbClr val="00BBBB"/>
      </a:dk1>
      <a:lt1>
        <a:srgbClr val="000000"/>
      </a:lt1>
      <a:dk2>
        <a:srgbClr val="999999"/>
      </a:dk2>
      <a:lt2>
        <a:srgbClr val="FFFFFF"/>
      </a:lt2>
      <a:accent1>
        <a:srgbClr val="004448"/>
      </a:accent1>
      <a:accent2>
        <a:srgbClr val="482845"/>
      </a:accent2>
      <a:accent3>
        <a:srgbClr val="7A0000"/>
      </a:accent3>
      <a:accent4>
        <a:srgbClr val="969959"/>
      </a:accent4>
      <a:accent5>
        <a:srgbClr val="225B5F"/>
      </a:accent5>
      <a:accent6>
        <a:srgbClr val="3D8C41"/>
      </a:accent6>
      <a:hlink>
        <a:srgbClr val="7F7F7F"/>
      </a:hlink>
      <a:folHlink>
        <a:srgbClr val="7F7F7F"/>
      </a:folHlink>
    </a:clrScheme>
    <a:fontScheme name="Custom 13">
      <a:majorFont>
        <a:latin typeface="Gill Sans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5055251_TF56488565" id="{99AE117C-5766-41E4-BBEA-BD27838E8496}" vid="{B43D1C15-DF83-40B2-8395-3FBA03A95F78}"/>
    </a:ext>
  </a:extLst>
</a:theme>
</file>

<file path=ppt/theme/theme2.xml><?xml version="1.0" encoding="utf-8"?>
<a:theme xmlns:a="http://schemas.openxmlformats.org/drawingml/2006/main" name="Temă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ă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4DE2CC379442A4D8483D9D7B1BA3E35" ma:contentTypeVersion="3" ma:contentTypeDescription="Create a new document." ma:contentTypeScope="" ma:versionID="c805440cd6cf42c5ec03433d8c7f2033">
  <xsd:schema xmlns:xsd="http://www.w3.org/2001/XMLSchema" xmlns:xs="http://www.w3.org/2001/XMLSchema" xmlns:p="http://schemas.microsoft.com/office/2006/metadata/properties" xmlns:ns2="a1b380a0-b262-4a13-9203-497a21b8eee5" targetNamespace="http://schemas.microsoft.com/office/2006/metadata/properties" ma:root="true" ma:fieldsID="be49632d859e894b78667faeacf14f53" ns2:_="">
    <xsd:import namespace="a1b380a0-b262-4a13-9203-497a21b8eee5"/>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b380a0-b262-4a13-9203-497a21b8ee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D522DE7-ECEE-44AA-8536-8AA48CA87010}"/>
</file>

<file path=customXml/itemProps2.xml><?xml version="1.0" encoding="utf-8"?>
<ds:datastoreItem xmlns:ds="http://schemas.openxmlformats.org/officeDocument/2006/customXml" ds:itemID="{4A1E8AE2-F99B-4B29-BEC8-E22FE93A9DAB}">
  <ds:schemaRefs>
    <ds:schemaRef ds:uri="http://schemas.microsoft.com/sharepoint/v3/contenttype/forms"/>
  </ds:schemaRefs>
</ds:datastoreItem>
</file>

<file path=customXml/itemProps3.xml><?xml version="1.0" encoding="utf-8"?>
<ds:datastoreItem xmlns:ds="http://schemas.openxmlformats.org/officeDocument/2006/customXml" ds:itemID="{4AEB230F-56EB-47F9-BB74-FBD3CDC8BE0E}"/>
</file>

<file path=docProps/app.xml><?xml version="1.0" encoding="utf-8"?>
<Properties xmlns="http://schemas.openxmlformats.org/officeDocument/2006/extended-properties" xmlns:vt="http://schemas.openxmlformats.org/officeDocument/2006/docPropsVTypes">
  <Template>Prezentare futuristă</Template>
  <TotalTime>13425</TotalTime>
  <Words>3345</Words>
  <Application>Microsoft Office PowerPoint</Application>
  <PresentationFormat>Ecran lat</PresentationFormat>
  <Paragraphs>316</Paragraphs>
  <Slides>32</Slides>
  <Notes>22</Notes>
  <HiddenSlides>0</HiddenSlides>
  <MMClips>8</MMClips>
  <ScaleCrop>false</ScaleCrop>
  <HeadingPairs>
    <vt:vector size="6" baseType="variant">
      <vt:variant>
        <vt:lpstr>Fonturi utilizate</vt:lpstr>
      </vt:variant>
      <vt:variant>
        <vt:i4>5</vt:i4>
      </vt:variant>
      <vt:variant>
        <vt:lpstr>Temă</vt:lpstr>
      </vt:variant>
      <vt:variant>
        <vt:i4>1</vt:i4>
      </vt:variant>
      <vt:variant>
        <vt:lpstr>Titluri diapozitive</vt:lpstr>
      </vt:variant>
      <vt:variant>
        <vt:i4>32</vt:i4>
      </vt:variant>
    </vt:vector>
  </HeadingPairs>
  <TitlesOfParts>
    <vt:vector size="38" baseType="lpstr">
      <vt:lpstr>Arial</vt:lpstr>
      <vt:lpstr>Calibri</vt:lpstr>
      <vt:lpstr>Courier New</vt:lpstr>
      <vt:lpstr>Segoe UI Light</vt:lpstr>
      <vt:lpstr>Tahoma</vt:lpstr>
      <vt:lpstr>Temă Office</vt:lpstr>
      <vt:lpstr>ORGANE DE MAȘINI ȘI TEHNOLOGIE MECANICĂ PENTRU INSTALAȚII</vt:lpstr>
      <vt:lpstr>Conducte pentru instalații – mase plastice</vt:lpstr>
      <vt:lpstr>Conducte din mase plastice</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LINK-uri</vt:lpstr>
      <vt:lpstr>Vă mulțumesc  pentru atenția acordată!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ORGANE DE MAȘINI ȘI TEHNOLOGIE MECANICĂ PENTRU INSTALAȚII</dc:title>
  <dc:creator>Constantin Cilibiu</dc:creator>
  <cp:lastModifiedBy>Constantin Cilibiu</cp:lastModifiedBy>
  <cp:revision>281</cp:revision>
  <dcterms:created xsi:type="dcterms:W3CDTF">2024-09-29T10:19:39Z</dcterms:created>
  <dcterms:modified xsi:type="dcterms:W3CDTF">2025-11-04T20:13:20Z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b58b62f-6f94-46bd-8089-18e64b0a9abb_Enabled">
    <vt:lpwstr>true</vt:lpwstr>
  </property>
  <property fmtid="{D5CDD505-2E9C-101B-9397-08002B2CF9AE}" pid="3" name="MSIP_Label_5b58b62f-6f94-46bd-8089-18e64b0a9abb_SetDate">
    <vt:lpwstr>2024-09-29T10:21:23Z</vt:lpwstr>
  </property>
  <property fmtid="{D5CDD505-2E9C-101B-9397-08002B2CF9AE}" pid="4" name="MSIP_Label_5b58b62f-6f94-46bd-8089-18e64b0a9abb_Method">
    <vt:lpwstr>Standard</vt:lpwstr>
  </property>
  <property fmtid="{D5CDD505-2E9C-101B-9397-08002B2CF9AE}" pid="5" name="MSIP_Label_5b58b62f-6f94-46bd-8089-18e64b0a9abb_Name">
    <vt:lpwstr>defa4170-0d19-0005-0004-bc88714345d2</vt:lpwstr>
  </property>
  <property fmtid="{D5CDD505-2E9C-101B-9397-08002B2CF9AE}" pid="6" name="MSIP_Label_5b58b62f-6f94-46bd-8089-18e64b0a9abb_SiteId">
    <vt:lpwstr>a6eb79fa-c4a9-4cce-818d-b85274d15305</vt:lpwstr>
  </property>
  <property fmtid="{D5CDD505-2E9C-101B-9397-08002B2CF9AE}" pid="7" name="MSIP_Label_5b58b62f-6f94-46bd-8089-18e64b0a9abb_ActionId">
    <vt:lpwstr>35f8927b-c84f-4324-8e5c-3956ce67426c</vt:lpwstr>
  </property>
  <property fmtid="{D5CDD505-2E9C-101B-9397-08002B2CF9AE}" pid="8" name="MSIP_Label_5b58b62f-6f94-46bd-8089-18e64b0a9abb_ContentBits">
    <vt:lpwstr>0</vt:lpwstr>
  </property>
  <property fmtid="{D5CDD505-2E9C-101B-9397-08002B2CF9AE}" pid="9" name="ContentTypeId">
    <vt:lpwstr>0x010100E4DE2CC379442A4D8483D9D7B1BA3E35</vt:lpwstr>
  </property>
</Properties>
</file>